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510">
          <p15:clr>
            <a:srgbClr val="747775"/>
          </p15:clr>
        </p15:guide>
        <p15:guide id="2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510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e2cfb929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e2cfb929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2ce1e8cd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2ce1e8cd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516581a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516581a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17777da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17777da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17777da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17777da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516581a2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516581a2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516581a2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516581a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17777dae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17777da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5095867a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5095867a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fb9806386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fb9806386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2ce1e8cd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2ce1e8cd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2ce1e8cd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e2ce1e8cd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2ce1e8cd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e2ce1e8cd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/>
        </p:nvSpPr>
        <p:spPr>
          <a:xfrm>
            <a:off x="212325" y="1577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14" y="0"/>
            <a:ext cx="92483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a de materiais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3" name="Google Shape;3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"/>
            <a:ext cx="9144003" cy="508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ntagem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6" name="Google Shape;3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Arduino IDE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9" name="Google Shape;3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mBlock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edback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5" name="Google Shape;4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ização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ções">
  <p:cSld name="CUSTO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" type="secHead">
  <p:cSld name="SECTION_HEAD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624">
          <p15:clr>
            <a:srgbClr val="FA7B17"/>
          </p15:clr>
        </p15:guide>
        <p15:guide id="2" pos="283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xtualização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ltima página">
  <p:cSld name="CUSTOM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8143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quipe">
  <p:cSld name="CUSTOM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"/>
            <a:ext cx="9144003" cy="508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3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atização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3997" cy="508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hyperlink" Target="https://aluno.escoladigital.pr.gov.br/sites/alunos/arquivos_restritos/files/documento/2023-05/aula31_controle_motor_dc_ponte_kit2023_em_m1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luno.escoladigital.pr.gov.br/sites/alunos/arquivos_restritos/files/documento/2023-05/aula31_controle_motor_dc_ponte_kit2023_em_m1.pdf" TargetMode="External"/><Relationship Id="rId4" Type="http://schemas.openxmlformats.org/officeDocument/2006/relationships/hyperlink" Target="https://aluno.escoladigital.pr.gov.br/robotica/aulas/educaciona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08993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8"/>
          <p:cNvSpPr txBox="1"/>
          <p:nvPr/>
        </p:nvSpPr>
        <p:spPr>
          <a:xfrm>
            <a:off x="4962525" y="2733675"/>
            <a:ext cx="210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/>
              <a:t>Ponte H*</a:t>
            </a:r>
            <a:endParaRPr b="1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/>
        </p:nvSpPr>
        <p:spPr>
          <a:xfrm>
            <a:off x="450000" y="1083475"/>
            <a:ext cx="8280000" cy="3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a. Confira, compartilhando seu projeto com os demais colegas, se o objetivo foi alcançado.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b. Analise seu projeto desenvolvido, de modo a atender aos requisitos para o funcionamento dos motores.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c. Reflita se as seguintes situações ocorreram:</a:t>
            </a:r>
            <a:endParaRPr sz="16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</a:t>
            </a:r>
            <a:endParaRPr sz="16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28"/>
          <p:cNvGrpSpPr/>
          <p:nvPr/>
        </p:nvGrpSpPr>
        <p:grpSpPr>
          <a:xfrm>
            <a:off x="-1569078" y="1264175"/>
            <a:ext cx="5407278" cy="3147100"/>
            <a:chOff x="-1569078" y="1264175"/>
            <a:chExt cx="5407278" cy="3147100"/>
          </a:xfrm>
        </p:grpSpPr>
        <p:pic>
          <p:nvPicPr>
            <p:cNvPr id="117" name="Google Shape;117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575" y="1264175"/>
              <a:ext cx="2342376" cy="2662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69078" y="1369675"/>
              <a:ext cx="5407278" cy="304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28"/>
          <p:cNvSpPr txBox="1"/>
          <p:nvPr/>
        </p:nvSpPr>
        <p:spPr>
          <a:xfrm>
            <a:off x="2704100" y="1160875"/>
            <a:ext cx="60258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 u="sng">
                <a:solidFill>
                  <a:schemeClr val="hlink"/>
                </a:solidFill>
                <a:hlinkClick r:id="rId5"/>
              </a:rPr>
              <a:t>Aula 31 - Controle Motor DC Ponte H*</a:t>
            </a:r>
            <a:r>
              <a:rPr lang="pt-B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(Material Didático Completo em PDF)</a:t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40975" y="576925"/>
            <a:ext cx="3054374" cy="367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275" y="1421413"/>
            <a:ext cx="2552449" cy="230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23575" y="1188700"/>
            <a:ext cx="4092273" cy="31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9"/>
          <p:cNvSpPr txBox="1"/>
          <p:nvPr/>
        </p:nvSpPr>
        <p:spPr>
          <a:xfrm>
            <a:off x="2672400" y="906313"/>
            <a:ext cx="60744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Controlar motores DC a partir da programação do Arduino com a ponte H L298n; 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Entender a programação desses componentes para o controle Motor DC; 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Planejar aplicações práticas com o uso destes componentes.</a:t>
            </a:r>
            <a:endParaRPr sz="1600">
              <a:solidFill>
                <a:srgbClr val="595959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20"/>
          <p:cNvGrpSpPr/>
          <p:nvPr/>
        </p:nvGrpSpPr>
        <p:grpSpPr>
          <a:xfrm>
            <a:off x="-144275" y="1303850"/>
            <a:ext cx="2552449" cy="3074401"/>
            <a:chOff x="-144275" y="1303850"/>
            <a:chExt cx="2552449" cy="3074401"/>
          </a:xfrm>
        </p:grpSpPr>
        <p:pic>
          <p:nvPicPr>
            <p:cNvPr id="69" name="Google Shape;69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44275" y="1421413"/>
              <a:ext cx="2552449" cy="230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6200" y="1303850"/>
              <a:ext cx="2274578" cy="3074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20"/>
          <p:cNvSpPr txBox="1"/>
          <p:nvPr/>
        </p:nvSpPr>
        <p:spPr>
          <a:xfrm>
            <a:off x="4220300" y="1237075"/>
            <a:ext cx="45582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1 placa Arduino Uno R3; 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1 cabo USB; 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1 ponte H L298n (Driver);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2 motores DC;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1 fonte de energia (pilhas ou bateria 9V);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2 jumpers macho-macho; 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6 jumpers macho-fêmea;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1 notebook; 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Software mBlock ou Arduino IDE.</a:t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21"/>
          <p:cNvGrpSpPr/>
          <p:nvPr/>
        </p:nvGrpSpPr>
        <p:grpSpPr>
          <a:xfrm>
            <a:off x="-160575" y="1287162"/>
            <a:ext cx="2610474" cy="3234576"/>
            <a:chOff x="-160575" y="1287162"/>
            <a:chExt cx="2610474" cy="3234576"/>
          </a:xfrm>
        </p:grpSpPr>
        <p:pic>
          <p:nvPicPr>
            <p:cNvPr id="77" name="Google Shape;77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60575" y="1595400"/>
              <a:ext cx="2610474" cy="269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3950" y="1287162"/>
              <a:ext cx="1633799" cy="3234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21"/>
          <p:cNvSpPr txBox="1"/>
          <p:nvPr/>
        </p:nvSpPr>
        <p:spPr>
          <a:xfrm>
            <a:off x="3366925" y="754825"/>
            <a:ext cx="537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595959"/>
                </a:solidFill>
              </a:rPr>
              <a:t>Você sabia que a ponte H L298n pode controlar dois motores DC? Com este componente é possível controlar, além do sentido de rotação, a velocidade dos motores utilizando o sinal PWM disponível em algumas portas do Arduino.</a:t>
            </a:r>
            <a:endParaRPr sz="15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/>
        </p:nvSpPr>
        <p:spPr>
          <a:xfrm>
            <a:off x="450000" y="816950"/>
            <a:ext cx="4100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595959"/>
                </a:solidFill>
              </a:rPr>
              <a:t>Nesta aula você utilizará a ponte H L298n - um componente que é uma placa de circuito impresso com conectores e usado para efetuar o controle de até dois motores DC ou um motor de passo, podendo ser utilizados na construção de pequenos robôs ou veículos robotizados.</a:t>
            </a:r>
            <a:endParaRPr sz="1600">
              <a:solidFill>
                <a:srgbClr val="595959"/>
              </a:solidFill>
            </a:endParaRPr>
          </a:p>
        </p:txBody>
      </p:sp>
      <p:pic>
        <p:nvPicPr>
          <p:cNvPr id="85" name="Google Shape;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275" y="1893251"/>
            <a:ext cx="3019425" cy="26873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22"/>
          <p:cNvSpPr txBox="1"/>
          <p:nvPr/>
        </p:nvSpPr>
        <p:spPr>
          <a:xfrm>
            <a:off x="5361975" y="1493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Figura 1 – Placa ponte H L298n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/>
        </p:nvSpPr>
        <p:spPr>
          <a:xfrm>
            <a:off x="450000" y="816950"/>
            <a:ext cx="829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595959"/>
                </a:solidFill>
              </a:rPr>
              <a:t>Motor DC (Direct Current) é um motor com alimentação de corrente contínua (que pode ser pilhas, baterias ou outras formas de fornecimento de energia). Os de pequeno porte são encontrados em brinquedos e equipamentos portáteis. Já os motores de grande porte desse tipo são utilizados para tração elétrica de trens e metrôs por permitir a variação da velocidade de forma simples e precisa.</a:t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/>
        </p:nvSpPr>
        <p:spPr>
          <a:xfrm>
            <a:off x="450000" y="664550"/>
            <a:ext cx="829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595959"/>
                </a:solidFill>
              </a:rPr>
              <a:t>O princípio de funcionamento destes motores é que quando há passagem de corrente elétrica, ele experimenta força eletromagnética gerando torque, e consequentemente, o giro do motor. A velocidade de giro do motor pode ser controlada variando sua tensão.</a:t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/>
        </p:nvSpPr>
        <p:spPr>
          <a:xfrm>
            <a:off x="450000" y="1343025"/>
            <a:ext cx="82968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Vamos ao nosso projeto!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Acesse o passo a passo na</a:t>
            </a:r>
            <a:r>
              <a:rPr lang="pt-BR" sz="1600"/>
              <a:t>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Aula 31 - Controle Motor DC Ponte H</a:t>
            </a:r>
            <a:r>
              <a:rPr lang="pt-BR" sz="1600">
                <a:solidFill>
                  <a:schemeClr val="dk2"/>
                </a:solidFill>
              </a:rPr>
              <a:t>, disponível em:</a:t>
            </a:r>
            <a:r>
              <a:rPr lang="pt-BR" sz="1600"/>
              <a:t>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Robótica Educacional.</a:t>
            </a:r>
            <a:r>
              <a:rPr lang="pt-BR" sz="1600"/>
              <a:t> 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/>
        </p:nvSpPr>
        <p:spPr>
          <a:xfrm>
            <a:off x="450000" y="1343025"/>
            <a:ext cx="82968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Desafios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Neste projeto você utilizou dois motores DC. Quais aplicações práticas você faria com esse projeto? 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Faça as alterações necessárias para controlar os motores de forma independente. 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Que tal alterar essa programação para que os motores girem com uma aceleração e na sequência desaceleração? 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