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527">
          <p15:clr>
            <a:srgbClr val="747775"/>
          </p15:clr>
        </p15:guide>
        <p15:guide id="2" pos="2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527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516581a2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0516581a2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516581a2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516581a2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17777dae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17777dae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17777dae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17777dae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516581a2a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516581a2a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516581a2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516581a2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17777dae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17777dae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5095867a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5095867a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2d0dd971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2d0dd971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2d0dd9711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e2d0dd9711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e2d0dd9711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e2d0dd9711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516581a2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516581a2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/>
        </p:nvSpPr>
        <p:spPr>
          <a:xfrm>
            <a:off x="212325" y="1577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3614" y="0"/>
            <a:ext cx="924836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a de materiais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3" name="Google Shape;3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"/>
            <a:ext cx="9144003" cy="508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ntagem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6" name="Google Shape;3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Arduino IDE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9" name="Google Shape;3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mBlock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2" name="Google Shape;4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edback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5" name="Google Shape;4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ização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8" name="Google Shape;4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ções">
  <p:cSld name="CUSTO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" type="secHead">
  <p:cSld name="SECTION_HEAD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624">
          <p15:clr>
            <a:srgbClr val="FA7B17"/>
          </p15:clr>
        </p15:guide>
        <p15:guide id="2" pos="283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xtualização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ltima página">
  <p:cSld name="CUSTOM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8143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quipe">
  <p:cSld name="CUSTOM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"/>
            <a:ext cx="9144003" cy="508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3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atização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"/>
            <a:ext cx="9143997" cy="508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4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hyperlink" Target="https://aluno.escoladigital.pr.gov.br/sites/alunos/arquivos_restritos/files/documento/2023-05/aula32_kit_chassi_2wd_robo_kit2023_em_m1_0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luno.escoladigital.pr.gov.br/sites/alunos/arquivos_restritos/files/documento/2023-05/aula32_kit_chassi_2wd_robo_kit2023_em_m1_0.pdf" TargetMode="External"/><Relationship Id="rId4" Type="http://schemas.openxmlformats.org/officeDocument/2006/relationships/hyperlink" Target="https://aluno.escoladigital.pr.gov.br/robotica/aulas/educaciona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08991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8"/>
          <p:cNvSpPr txBox="1"/>
          <p:nvPr/>
        </p:nvSpPr>
        <p:spPr>
          <a:xfrm>
            <a:off x="4607725" y="2328850"/>
            <a:ext cx="1614600" cy="56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/>
              <a:t>Ponte H*</a:t>
            </a:r>
            <a:endParaRPr b="1" sz="2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7"/>
          <p:cNvGrpSpPr/>
          <p:nvPr/>
        </p:nvGrpSpPr>
        <p:grpSpPr>
          <a:xfrm>
            <a:off x="-1569078" y="1264175"/>
            <a:ext cx="5407278" cy="3147100"/>
            <a:chOff x="-1569078" y="1264175"/>
            <a:chExt cx="5407278" cy="3147100"/>
          </a:xfrm>
        </p:grpSpPr>
        <p:pic>
          <p:nvPicPr>
            <p:cNvPr id="116" name="Google Shape;116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0575" y="1264175"/>
              <a:ext cx="2342376" cy="2662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69078" y="1369675"/>
              <a:ext cx="5407278" cy="304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27"/>
          <p:cNvSpPr txBox="1"/>
          <p:nvPr/>
        </p:nvSpPr>
        <p:spPr>
          <a:xfrm>
            <a:off x="2704100" y="1084675"/>
            <a:ext cx="60258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 u="sng">
                <a:solidFill>
                  <a:schemeClr val="hlink"/>
                </a:solidFill>
                <a:hlinkClick r:id="rId5"/>
              </a:rPr>
              <a:t>Aula 32 - Kit Chassi 2WD Ponte H</a:t>
            </a:r>
            <a:r>
              <a:rPr lang="pt-BR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(Material Didático Completo em PDF)</a:t>
            </a:r>
            <a:endParaRPr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40975" y="576925"/>
            <a:ext cx="3054374" cy="367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4275" y="1421413"/>
            <a:ext cx="2552449" cy="230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23575" y="1188700"/>
            <a:ext cx="4092273" cy="317112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9"/>
          <p:cNvSpPr txBox="1"/>
          <p:nvPr/>
        </p:nvSpPr>
        <p:spPr>
          <a:xfrm>
            <a:off x="3778100" y="1552800"/>
            <a:ext cx="49962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Entender o funcionamento de um robô chassi 2WD (2 rodas);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 Programar o robô chassi 2WD para se deslocar em uma trajetória pré-determinada.</a:t>
            </a:r>
            <a:endParaRPr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20"/>
          <p:cNvGrpSpPr/>
          <p:nvPr/>
        </p:nvGrpSpPr>
        <p:grpSpPr>
          <a:xfrm>
            <a:off x="-144275" y="1303850"/>
            <a:ext cx="2552449" cy="3074401"/>
            <a:chOff x="-144275" y="1303850"/>
            <a:chExt cx="2552449" cy="3074401"/>
          </a:xfrm>
        </p:grpSpPr>
        <p:pic>
          <p:nvPicPr>
            <p:cNvPr id="69" name="Google Shape;69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44275" y="1421413"/>
              <a:ext cx="2552449" cy="2300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6200" y="1303850"/>
              <a:ext cx="2274578" cy="3074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20"/>
          <p:cNvSpPr txBox="1"/>
          <p:nvPr/>
        </p:nvSpPr>
        <p:spPr>
          <a:xfrm>
            <a:off x="3863450" y="1237075"/>
            <a:ext cx="49107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01 placa Arduino Uno R30;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01 cabo USB; 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01 ponte H L298n (Driver);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01 fonte de energia (pilhas ou bateria 9V); 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06 jumpers macho-fêmea;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02 jumpers macho-macho; 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01 kit chassi 2WD; 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01 notebook;</a:t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pt-BR" sz="1600">
                <a:solidFill>
                  <a:srgbClr val="595959"/>
                </a:solidFill>
              </a:rPr>
              <a:t>Software mBlock ou Arduino IDE.</a:t>
            </a:r>
            <a:endParaRPr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21"/>
          <p:cNvGrpSpPr/>
          <p:nvPr/>
        </p:nvGrpSpPr>
        <p:grpSpPr>
          <a:xfrm>
            <a:off x="-160575" y="1363362"/>
            <a:ext cx="2610474" cy="3234576"/>
            <a:chOff x="-160575" y="1287162"/>
            <a:chExt cx="2610474" cy="3234576"/>
          </a:xfrm>
        </p:grpSpPr>
        <p:pic>
          <p:nvPicPr>
            <p:cNvPr id="77" name="Google Shape;77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60575" y="1595400"/>
              <a:ext cx="2610474" cy="2693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3950" y="1287162"/>
              <a:ext cx="1633799" cy="32345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21"/>
          <p:cNvSpPr txBox="1"/>
          <p:nvPr/>
        </p:nvSpPr>
        <p:spPr>
          <a:xfrm>
            <a:off x="3010075" y="816950"/>
            <a:ext cx="5772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595959"/>
                </a:solidFill>
              </a:rPr>
              <a:t>Há vários formatos de robôs móveis que estão sendo utilizados cada vez mais em nosso cotidiano, principalmente pelo campo industrial e polícia investigativa. Em que atividades os robôs são utilizados nesses campos? E como funcionam?</a:t>
            </a:r>
            <a:endParaRPr sz="16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22"/>
          <p:cNvGrpSpPr/>
          <p:nvPr/>
        </p:nvGrpSpPr>
        <p:grpSpPr>
          <a:xfrm>
            <a:off x="-285762" y="1274553"/>
            <a:ext cx="2804775" cy="3110796"/>
            <a:chOff x="-285762" y="1274553"/>
            <a:chExt cx="2804775" cy="3110796"/>
          </a:xfrm>
        </p:grpSpPr>
        <p:pic>
          <p:nvPicPr>
            <p:cNvPr id="85" name="Google Shape;85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85762" y="1617825"/>
              <a:ext cx="2804775" cy="2424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9600" y="1274553"/>
              <a:ext cx="2552451" cy="31107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22"/>
          <p:cNvSpPr txBox="1"/>
          <p:nvPr/>
        </p:nvSpPr>
        <p:spPr>
          <a:xfrm>
            <a:off x="3048850" y="1045375"/>
            <a:ext cx="5734200" cy="27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Os robôs de vários tamanhos e dotados de sensores e atuadores realizam atividades consideradas difíceis ou perigosas para a espécie humana, como, por exemplo, carga e descarga de materiais, desarmamento de bombas e minas terrestres, pintura em recinto fechado, exploração espacial, entre outras funções.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3"/>
          <p:cNvGrpSpPr/>
          <p:nvPr/>
        </p:nvGrpSpPr>
        <p:grpSpPr>
          <a:xfrm>
            <a:off x="-285762" y="1274553"/>
            <a:ext cx="2804775" cy="3110796"/>
            <a:chOff x="-285762" y="1274553"/>
            <a:chExt cx="2804775" cy="3110796"/>
          </a:xfrm>
        </p:grpSpPr>
        <p:pic>
          <p:nvPicPr>
            <p:cNvPr id="93" name="Google Shape;93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85762" y="1617825"/>
              <a:ext cx="2804775" cy="2424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9600" y="1274553"/>
              <a:ext cx="2552451" cy="31107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23"/>
          <p:cNvSpPr txBox="1"/>
          <p:nvPr/>
        </p:nvSpPr>
        <p:spPr>
          <a:xfrm>
            <a:off x="3025600" y="690750"/>
            <a:ext cx="5757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No ensino de robótica, utilizamos os robôs móveis para medir distâncias, testar a velocidade, identificar obstáculos, participar de competições, entre outras atividades. Nesta aula, usaremos o kit chassi 2WD (2 rodas), presente no kit de robótica, para simular os possíveis movimentos de um robô móvel deste formato.</a:t>
            </a:r>
            <a:endParaRPr sz="1600">
              <a:solidFill>
                <a:schemeClr val="dk2"/>
              </a:solidFill>
            </a:endParaRPr>
          </a:p>
          <a:p>
            <a:pPr indent="4500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/>
        </p:nvSpPr>
        <p:spPr>
          <a:xfrm>
            <a:off x="228600" y="864400"/>
            <a:ext cx="89154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Vamos ao nosso projeto!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Acesse o passo a passo na 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Aula 32 - Kit Chassi 2WD Pote H</a:t>
            </a:r>
            <a:r>
              <a:rPr lang="pt-BR" sz="1600">
                <a:solidFill>
                  <a:schemeClr val="dk2"/>
                </a:solidFill>
              </a:rPr>
              <a:t>, disponível em: </a:t>
            </a:r>
            <a:r>
              <a:rPr lang="pt-BR" sz="1600">
                <a:solidFill>
                  <a:schemeClr val="dk2"/>
                </a:solidFill>
              </a:rPr>
              <a:t>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Robótica Educacional.</a:t>
            </a:r>
            <a:r>
              <a:rPr lang="pt-BR" sz="1600">
                <a:solidFill>
                  <a:schemeClr val="dk2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/>
        </p:nvSpPr>
        <p:spPr>
          <a:xfrm>
            <a:off x="450000" y="900125"/>
            <a:ext cx="8324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Desafios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Faça as alterações necessárias para seu robô se mover numa trajetória quadrada pelo chão.</a:t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Que tal introduzir um sensor em seu robô para que ele pare de se mover ao se deparar com um obstáculo?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/>
        </p:nvSpPr>
        <p:spPr>
          <a:xfrm>
            <a:off x="450000" y="1188250"/>
            <a:ext cx="8280000" cy="35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595959"/>
                </a:solidFill>
              </a:rPr>
              <a:t>a. Confira, compartilhando seu projeto com os demais colegas, se o objetivo foi alcançado; </a:t>
            </a:r>
            <a:endParaRPr sz="1600">
              <a:solidFill>
                <a:srgbClr val="595959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595959"/>
                </a:solidFill>
              </a:rPr>
              <a:t>b. Analise seu projeto desenvolvido, de modo a atender aos requisitos para o funcionamento do robô;</a:t>
            </a:r>
            <a:endParaRPr sz="1600">
              <a:solidFill>
                <a:srgbClr val="595959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595959"/>
                </a:solidFill>
              </a:rPr>
              <a:t>c. Reflita se as seguintes situações ocorreram: </a:t>
            </a:r>
            <a:endParaRPr sz="1600">
              <a:solidFill>
                <a:srgbClr val="595959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595959"/>
                </a:solidFill>
              </a:rPr>
              <a:t>i. Colaboração e cooperação: você e os membros de sua equipe interagiram entre si, compartilhando ideias que promoveram a aprendizagem e o desenvolvimento deste projeto? </a:t>
            </a:r>
            <a:endParaRPr sz="1600">
              <a:solidFill>
                <a:srgbClr val="595959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595959"/>
                </a:solidFill>
              </a:rPr>
              <a:t>ii. Pensamento crítico e resolução de problemas: você conseguiu identificar os problemas, analisar informações e tomar decisões de modo a contribuir para o projeto desenvolvido?</a:t>
            </a:r>
            <a:endParaRPr sz="1600">
              <a:solidFill>
                <a:srgbClr val="595959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rgbClr val="595959"/>
                </a:solidFill>
              </a:rPr>
              <a:t>d. Reúna todos os componentes utilizados nesta aula e os organize novamente, junto aos demais, no kit de robótica.</a:t>
            </a:r>
            <a:endParaRPr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