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222609987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e22260998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22260998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22260998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22260998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e22260998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22260998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e22260998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224c5ae3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224c5ae3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224c5ae3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224c5ae3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22260998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e22260998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224c5ae3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e224c5ae3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22260998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22260998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22260998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22260998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22260998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e22260998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hyperlink" Target="https://aluno.escoladigital.pr.gov.br/robotica/aulas/educacional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5" Type="http://schemas.openxmlformats.org/officeDocument/2006/relationships/hyperlink" Target="http://www.escoladigital.aluno.pr.gov.br/robotica/aulas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2"/>
          <p:cNvSpPr txBox="1"/>
          <p:nvPr/>
        </p:nvSpPr>
        <p:spPr>
          <a:xfrm>
            <a:off x="540000" y="1521625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Conhecemos o </a:t>
            </a:r>
            <a:r>
              <a:rPr b="1" lang="pt-BR" sz="1700">
                <a:solidFill>
                  <a:schemeClr val="dk2"/>
                </a:solidFill>
              </a:rPr>
              <a:t>buzzer passivo</a:t>
            </a:r>
            <a:r>
              <a:rPr lang="pt-BR" sz="1700">
                <a:solidFill>
                  <a:schemeClr val="dk2"/>
                </a:solidFill>
              </a:rPr>
              <a:t>, com aplicações que vão desde alarmes e sonorizações de acessibilidade, por conta das possibilidades de aviso sonoro, a composições musicais. Quando programado, você determina, pela função </a:t>
            </a:r>
            <a:r>
              <a:rPr b="1" lang="pt-BR" sz="1700">
                <a:solidFill>
                  <a:schemeClr val="dk2"/>
                </a:solidFill>
              </a:rPr>
              <a:t>tone()</a:t>
            </a:r>
            <a:r>
              <a:rPr lang="pt-BR" sz="1700">
                <a:solidFill>
                  <a:schemeClr val="dk2"/>
                </a:solidFill>
              </a:rPr>
              <a:t>, a frequência em Hz relativa à nota musical desejada.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3"/>
          <p:cNvSpPr txBox="1"/>
          <p:nvPr/>
        </p:nvSpPr>
        <p:spPr>
          <a:xfrm>
            <a:off x="540000" y="1521625"/>
            <a:ext cx="8010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Conhecemos o </a:t>
            </a:r>
            <a:r>
              <a:rPr b="1" lang="pt-BR" sz="1700">
                <a:solidFill>
                  <a:schemeClr val="dk2"/>
                </a:solidFill>
              </a:rPr>
              <a:t>display 7 segmentos</a:t>
            </a:r>
            <a:r>
              <a:rPr lang="pt-BR" sz="1700">
                <a:solidFill>
                  <a:schemeClr val="dk2"/>
                </a:solidFill>
              </a:rPr>
              <a:t>, composto por 7 LEDs (um para cada </a:t>
            </a:r>
            <a:r>
              <a:rPr lang="pt-BR" sz="1700">
                <a:solidFill>
                  <a:schemeClr val="dk2"/>
                </a:solidFill>
              </a:rPr>
              <a:t>segmento), que é utilizado</a:t>
            </a:r>
            <a:r>
              <a:rPr lang="pt-BR" sz="1700">
                <a:solidFill>
                  <a:schemeClr val="dk2"/>
                </a:solidFill>
              </a:rPr>
              <a:t> para comunicação visual através da formação de números decimais, símbolos ou caracteres. Também  </a:t>
            </a:r>
            <a:r>
              <a:rPr lang="pt-BR" sz="1700">
                <a:solidFill>
                  <a:schemeClr val="dk2"/>
                </a:solidFill>
              </a:rPr>
              <a:t>trabalhamos com a </a:t>
            </a:r>
            <a:r>
              <a:rPr b="1" lang="pt-BR" sz="1700">
                <a:solidFill>
                  <a:schemeClr val="dk2"/>
                </a:solidFill>
              </a:rPr>
              <a:t>barra</a:t>
            </a:r>
            <a:r>
              <a:rPr b="1" lang="pt-BR" sz="1700">
                <a:solidFill>
                  <a:schemeClr val="dk2"/>
                </a:solidFill>
              </a:rPr>
              <a:t> gráfica de LEDs 10 segmentos</a:t>
            </a:r>
            <a:r>
              <a:rPr lang="pt-BR" sz="1700">
                <a:solidFill>
                  <a:schemeClr val="dk2"/>
                </a:solidFill>
              </a:rPr>
              <a:t>. Outro display que conhecemos foi o </a:t>
            </a:r>
            <a:r>
              <a:rPr b="1" lang="pt-BR" sz="1700">
                <a:solidFill>
                  <a:schemeClr val="dk2"/>
                </a:solidFill>
              </a:rPr>
              <a:t>LCD 16x2</a:t>
            </a:r>
            <a:r>
              <a:rPr lang="pt-BR" sz="1700">
                <a:solidFill>
                  <a:schemeClr val="dk2"/>
                </a:solidFill>
              </a:rPr>
              <a:t>, o qual, pela programação empregada, possibilita a representação de palavras com efeito de rolagem.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4"/>
          <p:cNvSpPr txBox="1"/>
          <p:nvPr/>
        </p:nvSpPr>
        <p:spPr>
          <a:xfrm>
            <a:off x="540000" y="1521625"/>
            <a:ext cx="8010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Conhecemos diversos sensores:  </a:t>
            </a:r>
            <a:r>
              <a:rPr b="1" lang="pt-BR" sz="1700">
                <a:solidFill>
                  <a:schemeClr val="dk2"/>
                </a:solidFill>
              </a:rPr>
              <a:t>sensor de luminosidade LDR</a:t>
            </a:r>
            <a:r>
              <a:rPr lang="pt-BR" sz="1700">
                <a:solidFill>
                  <a:schemeClr val="dk2"/>
                </a:solidFill>
              </a:rPr>
              <a:t>, </a:t>
            </a:r>
            <a:r>
              <a:rPr b="1" lang="pt-BR" sz="1700">
                <a:solidFill>
                  <a:schemeClr val="dk2"/>
                </a:solidFill>
              </a:rPr>
              <a:t>sensor de temperatura LM35</a:t>
            </a:r>
            <a:r>
              <a:rPr lang="pt-BR" sz="1700">
                <a:solidFill>
                  <a:schemeClr val="dk2"/>
                </a:solidFill>
              </a:rPr>
              <a:t>; </a:t>
            </a:r>
            <a:r>
              <a:rPr b="1" lang="pt-BR" sz="1700">
                <a:solidFill>
                  <a:schemeClr val="dk2"/>
                </a:solidFill>
              </a:rPr>
              <a:t>sensor de obstáculo </a:t>
            </a:r>
            <a:r>
              <a:rPr b="1" lang="pt-BR" sz="1700">
                <a:solidFill>
                  <a:schemeClr val="dk2"/>
                </a:solidFill>
              </a:rPr>
              <a:t>infravermelho</a:t>
            </a:r>
            <a:r>
              <a:rPr lang="pt-BR" sz="1700">
                <a:solidFill>
                  <a:schemeClr val="dk2"/>
                </a:solidFill>
              </a:rPr>
              <a:t>, </a:t>
            </a:r>
            <a:r>
              <a:rPr b="1" lang="pt-BR" sz="1700">
                <a:solidFill>
                  <a:schemeClr val="dk2"/>
                </a:solidFill>
              </a:rPr>
              <a:t>sensor</a:t>
            </a:r>
            <a:r>
              <a:rPr b="1" lang="pt-BR" sz="1700">
                <a:solidFill>
                  <a:schemeClr val="dk2"/>
                </a:solidFill>
              </a:rPr>
              <a:t> de distância ultrassônico HC-SR04</a:t>
            </a:r>
            <a:r>
              <a:rPr lang="pt-BR" sz="1700">
                <a:solidFill>
                  <a:schemeClr val="dk2"/>
                </a:solidFill>
              </a:rPr>
              <a:t>. Os dados lidos pelos sensores no </a:t>
            </a:r>
            <a:r>
              <a:rPr b="1" lang="pt-BR" sz="1700">
                <a:solidFill>
                  <a:schemeClr val="dk2"/>
                </a:solidFill>
              </a:rPr>
              <a:t>monitor serial</a:t>
            </a:r>
            <a:r>
              <a:rPr lang="pt-BR" sz="1700">
                <a:solidFill>
                  <a:schemeClr val="dk2"/>
                </a:solidFill>
              </a:rPr>
              <a:t> do Arduino IDE pela função </a:t>
            </a:r>
            <a:r>
              <a:rPr b="1" lang="pt-BR" sz="1700">
                <a:solidFill>
                  <a:schemeClr val="dk2"/>
                </a:solidFill>
              </a:rPr>
              <a:t>Serial.print()</a:t>
            </a:r>
            <a:r>
              <a:rPr lang="pt-BR" sz="1700">
                <a:solidFill>
                  <a:schemeClr val="dk2"/>
                </a:solidFill>
              </a:rPr>
              <a:t> podem ser impressos, assim, é possível acompanhar os valores detectados.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5"/>
          <p:cNvSpPr txBox="1"/>
          <p:nvPr/>
        </p:nvSpPr>
        <p:spPr>
          <a:xfrm>
            <a:off x="540000" y="1521625"/>
            <a:ext cx="8010000" cy="2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Desenvolvemos também um sensor de estacionamento, com a utilização de sensor ultrassônico e buzzer, e uma trena digital, a qual agregou ao sensor ultrassônico o display LCD 16x2 para exibição dos dados lidos (distância).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Outro projeto foi o robô sumô, montado sobre um </a:t>
            </a:r>
            <a:r>
              <a:rPr b="1" lang="pt-BR" sz="1700">
                <a:solidFill>
                  <a:schemeClr val="dk2"/>
                </a:solidFill>
              </a:rPr>
              <a:t>chassi 2WD</a:t>
            </a:r>
            <a:r>
              <a:rPr lang="pt-BR" sz="1700">
                <a:solidFill>
                  <a:schemeClr val="dk2"/>
                </a:solidFill>
              </a:rPr>
              <a:t>, com rodas. A este chassi, inserimos os </a:t>
            </a:r>
            <a:r>
              <a:rPr b="1" lang="pt-BR" sz="1700">
                <a:solidFill>
                  <a:schemeClr val="dk2"/>
                </a:solidFill>
              </a:rPr>
              <a:t>motores DC</a:t>
            </a:r>
            <a:r>
              <a:rPr lang="pt-BR" sz="1700">
                <a:solidFill>
                  <a:schemeClr val="dk2"/>
                </a:solidFill>
              </a:rPr>
              <a:t>, com alimentação de corrente contínua e funcionamento por força eletromagnética, o qual gera torque e giro do motor, controlados pela placa </a:t>
            </a:r>
            <a:r>
              <a:rPr b="1" lang="pt-BR" sz="1700">
                <a:solidFill>
                  <a:schemeClr val="dk2"/>
                </a:solidFill>
              </a:rPr>
              <a:t>Motor Shield L293D</a:t>
            </a:r>
            <a:r>
              <a:rPr lang="pt-BR" sz="1700">
                <a:solidFill>
                  <a:schemeClr val="dk2"/>
                </a:solidFill>
              </a:rPr>
              <a:t>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6"/>
          <p:cNvSpPr txBox="1"/>
          <p:nvPr/>
        </p:nvSpPr>
        <p:spPr>
          <a:xfrm>
            <a:off x="540000" y="1464475"/>
            <a:ext cx="8010000" cy="2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a. Como foi relembrar os conteúdos apreendidos e os projetos </a:t>
            </a:r>
            <a:r>
              <a:rPr lang="pt-BR" sz="1700">
                <a:solidFill>
                  <a:schemeClr val="dk2"/>
                </a:solidFill>
              </a:rPr>
              <a:t>d</a:t>
            </a:r>
            <a:r>
              <a:rPr lang="pt-BR" sz="1700">
                <a:solidFill>
                  <a:schemeClr val="dk2"/>
                </a:solidFill>
              </a:rPr>
              <a:t>esenvolvidos no Módulo 1?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b. Quais suas projeções para este Módulo 2?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c. Insira, em seu caderno, um quadro para relacionar suas ideias, inspirações, questionamentos e expectativas para este Módulo 2 de robótica. Após, compartilhe seus registros com os colegas e veja o que eles também têm a compartilhar! </a:t>
            </a:r>
            <a:r>
              <a:rPr lang="pt-BR" sz="1700"/>
              <a:t> </a:t>
            </a:r>
            <a:endParaRPr sz="1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7"/>
          <p:cNvSpPr txBox="1"/>
          <p:nvPr/>
        </p:nvSpPr>
        <p:spPr>
          <a:xfrm>
            <a:off x="540000" y="1797850"/>
            <a:ext cx="801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1 - O que já vimos?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chemeClr val="hlink"/>
                </a:solidFill>
                <a:hlinkClick r:id="rId4"/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8"/>
          <p:cNvSpPr txBox="1"/>
          <p:nvPr/>
        </p:nvSpPr>
        <p:spPr>
          <a:xfrm>
            <a:off x="540000" y="1474000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Diante de qualquer necessidade que você tenha de retornar a alguma aula do Módulo 1 para verificar mais detalhes sobre determinado componente ou projeto, ou mesmo rever a programação, acesse através do link.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145" name="Google Shape;14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2810625"/>
            <a:ext cx="1476050" cy="151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8"/>
          <p:cNvSpPr txBox="1"/>
          <p:nvPr/>
        </p:nvSpPr>
        <p:spPr>
          <a:xfrm>
            <a:off x="1962150" y="3333750"/>
            <a:ext cx="5422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u="sng">
                <a:solidFill>
                  <a:schemeClr val="hlink"/>
                </a:solidFill>
                <a:hlinkClick r:id="rId5"/>
              </a:rPr>
              <a:t>http://www.escoladigital.aluno.pr.gov.br/robotica/aulas</a:t>
            </a:r>
            <a:r>
              <a:rPr lang="pt-BR" sz="1700"/>
              <a:t> </a:t>
            </a:r>
            <a:endParaRPr sz="17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540000" y="1702600"/>
            <a:ext cx="80100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recordaremos nossa jornada ao longo do Módulo 1 e você poderá trocar experiências e projeções em robótica com seus colegas.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540000" y="1864525"/>
            <a:ext cx="801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Rever os temas de robótica apreendidos no Módulo 1.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/>
          <p:nvPr/>
        </p:nvSpPr>
        <p:spPr>
          <a:xfrm>
            <a:off x="540000" y="1674025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Ao longo do Módulo 1, aprendemos e desenvolvemos projetos com alguns dos componentes presentes no nosso kit de robótica. Adotamos um percurso que envolve, a cada aula, conceitos e programação – por blocos e código – de cada componente utilizado nos projetos de robótica.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540000" y="1521625"/>
            <a:ext cx="80100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Neste Módulo 2, daremos sequência ao nosso percurso, experimentando outros componentes e aprimorando a utilização daqueles que estiveram presentes no módulo anterior com novos projetos e desafios. Além disso, ampliaremos nosso conhecimento sobre programação por código através da utilização de técnicas aplicadas ao Arduino IDE, como funções e bibliotecas, focando na linguagem de programação.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/>
        </p:nvSpPr>
        <p:spPr>
          <a:xfrm>
            <a:off x="540000" y="1521625"/>
            <a:ext cx="8010000" cy="22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 início do nosso percurso ocorreu com a abordagem do porquê trabalhar com robótica, seu conceito e de que modo a robótica está presente em nosso dia a dia. Posteriormente foram trabalhados os conceitos de </a:t>
            </a:r>
            <a:r>
              <a:rPr b="1" lang="pt-BR" sz="1700">
                <a:solidFill>
                  <a:schemeClr val="dk2"/>
                </a:solidFill>
              </a:rPr>
              <a:t>tensão</a:t>
            </a:r>
            <a:r>
              <a:rPr lang="pt-BR" sz="1700">
                <a:solidFill>
                  <a:schemeClr val="dk2"/>
                </a:solidFill>
              </a:rPr>
              <a:t>, </a:t>
            </a:r>
            <a:r>
              <a:rPr b="1" lang="pt-BR" sz="1700">
                <a:solidFill>
                  <a:schemeClr val="dk2"/>
                </a:solidFill>
              </a:rPr>
              <a:t>corrente</a:t>
            </a:r>
            <a:r>
              <a:rPr lang="pt-BR" sz="1700">
                <a:solidFill>
                  <a:schemeClr val="dk2"/>
                </a:solidFill>
              </a:rPr>
              <a:t> e </a:t>
            </a:r>
            <a:r>
              <a:rPr b="1" lang="pt-BR" sz="1700">
                <a:solidFill>
                  <a:schemeClr val="dk2"/>
                </a:solidFill>
              </a:rPr>
              <a:t>resistência</a:t>
            </a:r>
            <a:r>
              <a:rPr lang="pt-BR" sz="1700">
                <a:solidFill>
                  <a:schemeClr val="dk2"/>
                </a:solidFill>
              </a:rPr>
              <a:t>, percebendo a importância destas grandezas físicas no estudo e desenvolvimento de projetos em robótica. </a:t>
            </a:r>
            <a:r>
              <a:rPr lang="pt-BR" sz="1700">
                <a:solidFill>
                  <a:schemeClr val="dk2"/>
                </a:solidFill>
              </a:rPr>
              <a:t>Conhecemos os componentes que integram o </a:t>
            </a:r>
            <a:r>
              <a:rPr b="1" lang="pt-BR" sz="1700">
                <a:solidFill>
                  <a:schemeClr val="dk2"/>
                </a:solidFill>
              </a:rPr>
              <a:t>Kit de robótica</a:t>
            </a:r>
            <a:r>
              <a:rPr lang="pt-BR" sz="1700">
                <a:solidFill>
                  <a:schemeClr val="dk2"/>
                </a:solidFill>
              </a:rPr>
              <a:t>. Algumas aulas depois, ampliamos nossos estudos sobre </a:t>
            </a:r>
            <a:r>
              <a:rPr b="1" lang="pt-BR" sz="1700">
                <a:solidFill>
                  <a:schemeClr val="dk2"/>
                </a:solidFill>
              </a:rPr>
              <a:t>circuitos elétricos</a:t>
            </a:r>
            <a:r>
              <a:rPr lang="pt-BR" sz="1700">
                <a:solidFill>
                  <a:schemeClr val="dk2"/>
                </a:solidFill>
              </a:rPr>
              <a:t>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540000" y="1521625"/>
            <a:ext cx="80100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Conhecemos a placa de prototipagem eletrônica </a:t>
            </a:r>
            <a:r>
              <a:rPr b="1" lang="pt-BR" sz="1700">
                <a:solidFill>
                  <a:schemeClr val="dk2"/>
                </a:solidFill>
              </a:rPr>
              <a:t>Arduino Uno R3</a:t>
            </a:r>
            <a:r>
              <a:rPr lang="pt-BR" sz="1700">
                <a:solidFill>
                  <a:schemeClr val="dk2"/>
                </a:solidFill>
              </a:rPr>
              <a:t> e alguns passos da programação por blocos e por códigos, baseada em C/C++, utilizando os softwares mBlock e Arduino IDE.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Aprendemos sobre portas digitais e fizemos um LED piscar com a utilização das funções </a:t>
            </a:r>
            <a:r>
              <a:rPr b="1" lang="pt-BR" sz="1700">
                <a:solidFill>
                  <a:schemeClr val="dk2"/>
                </a:solidFill>
              </a:rPr>
              <a:t>void setup()</a:t>
            </a:r>
            <a:r>
              <a:rPr lang="pt-BR" sz="1700">
                <a:solidFill>
                  <a:schemeClr val="dk2"/>
                </a:solidFill>
              </a:rPr>
              <a:t>, </a:t>
            </a:r>
            <a:r>
              <a:rPr b="1" lang="pt-BR" sz="1700">
                <a:solidFill>
                  <a:schemeClr val="dk2"/>
                </a:solidFill>
              </a:rPr>
              <a:t>void loop() </a:t>
            </a:r>
            <a:r>
              <a:rPr lang="pt-BR" sz="1700">
                <a:solidFill>
                  <a:schemeClr val="dk2"/>
                </a:solidFill>
              </a:rPr>
              <a:t>e </a:t>
            </a:r>
            <a:r>
              <a:rPr b="1" lang="pt-BR" sz="1700">
                <a:solidFill>
                  <a:schemeClr val="dk2"/>
                </a:solidFill>
              </a:rPr>
              <a:t>delay()</a:t>
            </a:r>
            <a:r>
              <a:rPr lang="pt-BR" sz="1700">
                <a:solidFill>
                  <a:schemeClr val="dk2"/>
                </a:solidFill>
              </a:rPr>
              <a:t>. Já em outra aula, aprendemos sobre as portas PWM (Pulse Width Modulation), as quais possibilitam a simulação de sinais analógicos nas portas digitais do Arduino – pela função </a:t>
            </a:r>
            <a:r>
              <a:rPr b="1" lang="pt-BR" sz="1700">
                <a:solidFill>
                  <a:schemeClr val="dk2"/>
                </a:solidFill>
              </a:rPr>
              <a:t>analogWrite()</a:t>
            </a:r>
            <a:r>
              <a:rPr lang="pt-BR" sz="1700">
                <a:solidFill>
                  <a:schemeClr val="dk2"/>
                </a:solidFill>
              </a:rPr>
              <a:t>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0"/>
          <p:cNvSpPr txBox="1"/>
          <p:nvPr/>
        </p:nvSpPr>
        <p:spPr>
          <a:xfrm>
            <a:off x="540000" y="1521625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Aprendemos mais sobre </a:t>
            </a:r>
            <a:r>
              <a:rPr b="1" lang="pt-BR" sz="1700">
                <a:solidFill>
                  <a:schemeClr val="dk2"/>
                </a:solidFill>
              </a:rPr>
              <a:t>LEDs</a:t>
            </a:r>
            <a:r>
              <a:rPr lang="pt-BR" sz="1700">
                <a:solidFill>
                  <a:schemeClr val="dk2"/>
                </a:solidFill>
              </a:rPr>
              <a:t> alto brilho e </a:t>
            </a:r>
            <a:r>
              <a:rPr b="1" lang="pt-BR" sz="1700">
                <a:solidFill>
                  <a:schemeClr val="dk2"/>
                </a:solidFill>
              </a:rPr>
              <a:t>LED RGB</a:t>
            </a:r>
            <a:r>
              <a:rPr lang="pt-BR" sz="1700">
                <a:solidFill>
                  <a:schemeClr val="dk2"/>
                </a:solidFill>
              </a:rPr>
              <a:t>, que são diodos emissores de luz, e </a:t>
            </a:r>
            <a:r>
              <a:rPr b="1" lang="pt-BR" sz="1700">
                <a:solidFill>
                  <a:schemeClr val="dk2"/>
                </a:solidFill>
              </a:rPr>
              <a:t>resistores</a:t>
            </a:r>
            <a:r>
              <a:rPr lang="pt-BR" sz="1700">
                <a:solidFill>
                  <a:schemeClr val="dk2"/>
                </a:solidFill>
              </a:rPr>
              <a:t>, item essencial para limitar o fluxo da corrente elétrica em circuitos. Com estes, partimos para os projetos de semáforos. Depois, aprendemos sobre a </a:t>
            </a:r>
            <a:r>
              <a:rPr b="1" lang="pt-BR" sz="1700">
                <a:solidFill>
                  <a:schemeClr val="dk2"/>
                </a:solidFill>
              </a:rPr>
              <a:t>chave táctil</a:t>
            </a:r>
            <a:r>
              <a:rPr lang="pt-BR" sz="1700">
                <a:solidFill>
                  <a:schemeClr val="dk2"/>
                </a:solidFill>
              </a:rPr>
              <a:t> (push button), componente cuja função é ligar ou desligar dispositivos.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1"/>
          <p:cNvSpPr txBox="1"/>
          <p:nvPr/>
        </p:nvSpPr>
        <p:spPr>
          <a:xfrm>
            <a:off x="540000" y="1521625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Nos projetos com LEDs, aplicamos, com a técnica de incremento através da </a:t>
            </a:r>
            <a:r>
              <a:rPr b="1" lang="pt-BR" sz="1700">
                <a:solidFill>
                  <a:schemeClr val="dk2"/>
                </a:solidFill>
              </a:rPr>
              <a:t>função for() </a:t>
            </a:r>
            <a:r>
              <a:rPr lang="pt-BR" sz="1700">
                <a:solidFill>
                  <a:schemeClr val="dk2"/>
                </a:solidFill>
              </a:rPr>
              <a:t>à função </a:t>
            </a:r>
            <a:r>
              <a:rPr b="1" lang="pt-BR" sz="1700">
                <a:solidFill>
                  <a:schemeClr val="dk2"/>
                </a:solidFill>
              </a:rPr>
              <a:t>analogWrite()</a:t>
            </a:r>
            <a:r>
              <a:rPr lang="pt-BR" sz="1700">
                <a:solidFill>
                  <a:schemeClr val="dk2"/>
                </a:solidFill>
              </a:rPr>
              <a:t>, os efeitos de transição fade-in e fade-out, responsáveis pelo aumento ou diminuição do brilho do LED. Também recriamos o efeito de um arco-íris ao associar a programação do LED RGB com um </a:t>
            </a:r>
            <a:r>
              <a:rPr b="1" lang="pt-BR" sz="1700">
                <a:solidFill>
                  <a:schemeClr val="dk2"/>
                </a:solidFill>
              </a:rPr>
              <a:t>potenciômetro</a:t>
            </a:r>
            <a:r>
              <a:rPr lang="pt-BR" sz="1700">
                <a:solidFill>
                  <a:schemeClr val="dk2"/>
                </a:solidFill>
              </a:rPr>
              <a:t>, controlando as cores.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