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guide id="3" pos="5386">
          <p15:clr>
            <a:srgbClr val="747775"/>
          </p15:clr>
        </p15:guide>
        <p15:guide id="4" pos="340">
          <p15:clr>
            <a:srgbClr val="747775"/>
          </p15:clr>
        </p15:guide>
        <p15:guide id="5" pos="538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 pos="5386"/>
        <p:guide pos="340"/>
        <p:guide pos="538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e224cc5cbd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e224cc5cbd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e224cc5cbd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e224cc5cbd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e224cc5cbd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e224cc5cbd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e224cc5cbd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e224cc5cbd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e224cc5cbd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e224cc5cbd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e224c5ae30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e224c5ae30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e224c5ae30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e224c5ae30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e224c5ae30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e224c5ae30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e224c5ae3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e224c5ae3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e224c5ae3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1e224c5ae3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e224c5ae3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e224c5ae3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e224c5ae3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e224c5ae3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e2458d434a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e2458d434a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e224c5ae30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e224c5ae30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e224cc5cbd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e224cc5cbd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e224cc5cbd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e224cc5cbd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e224cc5cbd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e224cc5cbd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png"/><Relationship Id="rId4" Type="http://schemas.openxmlformats.org/officeDocument/2006/relationships/hyperlink" Target="https://aluno.escoladigital.pr.gov.br/robotica/aulas/educaciona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8.png"/><Relationship Id="rId4" Type="http://schemas.openxmlformats.org/officeDocument/2006/relationships/hyperlink" Target="https://www.arduino.cc/reference/pt/" TargetMode="External"/><Relationship Id="rId5" Type="http://schemas.openxmlformats.org/officeDocument/2006/relationships/image" Target="../media/image11.png"/><Relationship Id="rId6" Type="http://schemas.openxmlformats.org/officeDocument/2006/relationships/hyperlink" Target="https://www.arduino.cc/reference/p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0.png"/><Relationship Id="rId4" Type="http://schemas.openxmlformats.org/officeDocument/2006/relationships/hyperlink" Target="https://aluno.escoladigital.pr.gov.br/robotica/aulas/educaciona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52400" y="152400"/>
            <a:ext cx="8700319" cy="483870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id="108" name="Google Shape;108;p22"/>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09" name="Google Shape;109;p22"/>
          <p:cNvSpPr txBox="1"/>
          <p:nvPr/>
        </p:nvSpPr>
        <p:spPr>
          <a:xfrm>
            <a:off x="540000" y="792975"/>
            <a:ext cx="8010000" cy="31545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b="1" lang="pt-BR" sz="1700">
                <a:solidFill>
                  <a:schemeClr val="dk2"/>
                </a:solidFill>
              </a:rPr>
              <a:t>d) Corpo da função</a:t>
            </a:r>
            <a:r>
              <a:rPr lang="pt-BR" sz="1700">
                <a:solidFill>
                  <a:schemeClr val="dk2"/>
                </a:solidFill>
              </a:rPr>
              <a:t> - refere-se à tarefa que deve ser executada com a função. No código, o corpo da função será escrito entre chaves e apresentará todas as informações necessárias para execução da tarefa desejada. É representado, por exemplo, pelas sintaxes:</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b="1" lang="pt-BR" sz="1700">
                <a:solidFill>
                  <a:schemeClr val="dk2"/>
                </a:solidFill>
              </a:rPr>
              <a:t>digitalWrite()</a:t>
            </a:r>
            <a:r>
              <a:rPr lang="pt-BR" sz="1700">
                <a:solidFill>
                  <a:schemeClr val="dk2"/>
                </a:solidFill>
              </a:rPr>
              <a:t>: escreve um valor alto (HIGH) ou baixo (LOW) em um pino digital. Para pino analógico a sintaxe utilizada é analogWrite(); </a:t>
            </a:r>
            <a:endParaRPr sz="1700">
              <a:solidFill>
                <a:schemeClr val="dk2"/>
              </a:solidFill>
            </a:endParaRPr>
          </a:p>
          <a:p>
            <a:pPr indent="0" lvl="0" marL="457200" rtl="0" algn="just">
              <a:lnSpc>
                <a:spcPct val="115000"/>
              </a:lnSpc>
              <a:spcBef>
                <a:spcPts val="0"/>
              </a:spcBef>
              <a:spcAft>
                <a:spcPts val="0"/>
              </a:spcAft>
              <a:buNone/>
            </a:pPr>
            <a:r>
              <a:rPr b="1" lang="pt-BR" sz="1700">
                <a:solidFill>
                  <a:schemeClr val="dk2"/>
                </a:solidFill>
              </a:rPr>
              <a:t>digitalRead()</a:t>
            </a:r>
            <a:r>
              <a:rPr lang="pt-BR" sz="1700">
                <a:solidFill>
                  <a:schemeClr val="dk2"/>
                </a:solidFill>
              </a:rPr>
              <a:t>: faz a leitura do valor de um pino digital especificado, devolvendo como resposta HIGH (alto) ou LOW (baixo). Quando o pino especificado for analógico, utiliza-se a sintaxe analogRead(); </a:t>
            </a:r>
            <a:endParaRPr sz="1700">
              <a:solidFill>
                <a:schemeClr val="dk2"/>
              </a:solidFill>
            </a:endParaRPr>
          </a:p>
          <a:p>
            <a:pPr indent="0" lvl="0" marL="457200" rtl="0" algn="just">
              <a:lnSpc>
                <a:spcPct val="115000"/>
              </a:lnSpc>
              <a:spcBef>
                <a:spcPts val="0"/>
              </a:spcBef>
              <a:spcAft>
                <a:spcPts val="0"/>
              </a:spcAft>
              <a:buNone/>
            </a:pPr>
            <a:r>
              <a:t/>
            </a:r>
            <a:endParaRPr sz="17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id="114" name="Google Shape;114;p23"/>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15" name="Google Shape;115;p23"/>
          <p:cNvSpPr txBox="1"/>
          <p:nvPr/>
        </p:nvSpPr>
        <p:spPr>
          <a:xfrm>
            <a:off x="540000" y="1321600"/>
            <a:ext cx="8010000" cy="3154500"/>
          </a:xfrm>
          <a:prstGeom prst="rect">
            <a:avLst/>
          </a:prstGeom>
          <a:noFill/>
          <a:ln>
            <a:noFill/>
          </a:ln>
        </p:spPr>
        <p:txBody>
          <a:bodyPr anchorCtr="0" anchor="t" bIns="91425" lIns="91425" spcFirstLastPara="1" rIns="91425" wrap="square" tIns="91425">
            <a:spAutoFit/>
          </a:bodyPr>
          <a:lstStyle/>
          <a:p>
            <a:pPr indent="0" lvl="0" marL="457200" rtl="0" algn="just">
              <a:lnSpc>
                <a:spcPct val="115000"/>
              </a:lnSpc>
              <a:spcBef>
                <a:spcPts val="0"/>
              </a:spcBef>
              <a:spcAft>
                <a:spcPts val="0"/>
              </a:spcAft>
              <a:buNone/>
            </a:pPr>
            <a:r>
              <a:rPr b="1" lang="pt-BR" sz="1700">
                <a:solidFill>
                  <a:schemeClr val="dk2"/>
                </a:solidFill>
              </a:rPr>
              <a:t>pinMode()</a:t>
            </a:r>
            <a:r>
              <a:rPr lang="pt-BR" sz="1700">
                <a:solidFill>
                  <a:schemeClr val="dk2"/>
                </a:solidFill>
              </a:rPr>
              <a:t>: faz a configuração do pino digital especificado para que se comporte como pino de entrada (INPUT) ou de saída (OUTPUT); </a:t>
            </a:r>
            <a:endParaRPr sz="1700">
              <a:solidFill>
                <a:schemeClr val="dk2"/>
              </a:solidFill>
            </a:endParaRPr>
          </a:p>
          <a:p>
            <a:pPr indent="0" lvl="0" marL="457200" rtl="0" algn="just">
              <a:lnSpc>
                <a:spcPct val="115000"/>
              </a:lnSpc>
              <a:spcBef>
                <a:spcPts val="0"/>
              </a:spcBef>
              <a:spcAft>
                <a:spcPts val="0"/>
              </a:spcAft>
              <a:buNone/>
            </a:pPr>
            <a:r>
              <a:rPr b="1" lang="pt-BR" sz="1700">
                <a:solidFill>
                  <a:schemeClr val="dk2"/>
                </a:solidFill>
              </a:rPr>
              <a:t>delay():</a:t>
            </a:r>
            <a:r>
              <a:rPr lang="pt-BR" sz="1700">
                <a:solidFill>
                  <a:schemeClr val="dk2"/>
                </a:solidFill>
              </a:rPr>
              <a:t> pausa a execução da atividade por um determinado tempo (em milissegundos) especificado como parâmetro. Cada segundo contém 1000 milissegundos; </a:t>
            </a:r>
            <a:endParaRPr sz="1700">
              <a:solidFill>
                <a:schemeClr val="dk2"/>
              </a:solidFill>
            </a:endParaRPr>
          </a:p>
          <a:p>
            <a:pPr indent="0" lvl="0" marL="457200" rtl="0" algn="just">
              <a:lnSpc>
                <a:spcPct val="115000"/>
              </a:lnSpc>
              <a:spcBef>
                <a:spcPts val="0"/>
              </a:spcBef>
              <a:spcAft>
                <a:spcPts val="0"/>
              </a:spcAft>
              <a:buClr>
                <a:schemeClr val="dk1"/>
              </a:buClr>
              <a:buSzPts val="1100"/>
              <a:buFont typeface="Arial"/>
              <a:buNone/>
            </a:pPr>
            <a:r>
              <a:rPr b="1" lang="pt-BR" sz="1700">
                <a:solidFill>
                  <a:schemeClr val="dk2"/>
                </a:solidFill>
              </a:rPr>
              <a:t>tone()</a:t>
            </a:r>
            <a:r>
              <a:rPr lang="pt-BR" sz="1700">
                <a:solidFill>
                  <a:schemeClr val="dk2"/>
                </a:solidFill>
              </a:rPr>
              <a:t>: gera um sinal de onda básica (quadrada) de frequência especificada em um pino da placa Arduino. Esta sintaxe é utilizada, por exemplo, para acionar frequência de nota musical (tom em Hz) em um Buzzer. Para interromper este sinal na programação, utiliza-se a sintaxe noTone.</a:t>
            </a:r>
            <a:endParaRPr sz="1700">
              <a:solidFill>
                <a:schemeClr val="dk2"/>
              </a:solidFill>
            </a:endParaRPr>
          </a:p>
          <a:p>
            <a:pPr indent="457200" lvl="0" marL="0" rtl="0" algn="just">
              <a:lnSpc>
                <a:spcPct val="115000"/>
              </a:lnSpc>
              <a:spcBef>
                <a:spcPts val="0"/>
              </a:spcBef>
              <a:spcAft>
                <a:spcPts val="0"/>
              </a:spcAft>
              <a:buNone/>
            </a:pPr>
            <a:r>
              <a:t/>
            </a:r>
            <a:endParaRPr sz="1700">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pic>
        <p:nvPicPr>
          <p:cNvPr id="120" name="Google Shape;120;p24"/>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21" name="Google Shape;121;p24"/>
          <p:cNvSpPr txBox="1"/>
          <p:nvPr/>
        </p:nvSpPr>
        <p:spPr>
          <a:xfrm>
            <a:off x="540000" y="1321600"/>
            <a:ext cx="8010000" cy="31545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A biblioteca organiza o código e facilita a leitura dos comandos presentes nesse. No Arduino IDE, há três modelos de bibliotecas que se diferenciam quanto à usabilidade. Sendo elas: </a:t>
            </a:r>
            <a:endParaRPr sz="1700">
              <a:solidFill>
                <a:schemeClr val="dk2"/>
              </a:solidFill>
            </a:endParaRPr>
          </a:p>
          <a:p>
            <a:pPr indent="457200" lvl="0" marL="0" rtl="0" algn="just">
              <a:lnSpc>
                <a:spcPct val="115000"/>
              </a:lnSpc>
              <a:spcBef>
                <a:spcPts val="0"/>
              </a:spcBef>
              <a:spcAft>
                <a:spcPts val="0"/>
              </a:spcAft>
              <a:buNone/>
            </a:pPr>
            <a:r>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a. </a:t>
            </a:r>
            <a:r>
              <a:rPr b="1" lang="pt-BR" sz="1700">
                <a:solidFill>
                  <a:schemeClr val="dk2"/>
                </a:solidFill>
              </a:rPr>
              <a:t>Biblioteca Essencial</a:t>
            </a:r>
            <a:r>
              <a:rPr lang="pt-BR" sz="1700">
                <a:solidFill>
                  <a:schemeClr val="dk2"/>
                </a:solidFill>
              </a:rPr>
              <a:t> ou </a:t>
            </a:r>
            <a:r>
              <a:rPr b="1" lang="pt-BR" sz="1700">
                <a:solidFill>
                  <a:schemeClr val="dk2"/>
                </a:solidFill>
              </a:rPr>
              <a:t>Core</a:t>
            </a:r>
            <a:r>
              <a:rPr lang="pt-BR" sz="1700">
                <a:solidFill>
                  <a:schemeClr val="dk2"/>
                </a:solidFill>
              </a:rPr>
              <a:t>: conforme o nome indica, este modelo de biblioteca é imprescindível para o desenvolvimento de projetos, desde o mais simples, como o acender de um LED, até os mais complexos, que necessitam de comandos pertencentes a outras bibliotecas para sua realização. Além do mais, as funções presentes neste modelo de biblioteca, como, por exemplo: digitalRead, digitalWrite, analogRead, entre outras, não precisam ser declaradas. </a:t>
            </a:r>
            <a:endParaRPr sz="1700">
              <a:solidFill>
                <a:schemeClr val="dk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pic>
        <p:nvPicPr>
          <p:cNvPr id="126" name="Google Shape;126;p25"/>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27" name="Google Shape;127;p25"/>
          <p:cNvSpPr txBox="1"/>
          <p:nvPr/>
        </p:nvSpPr>
        <p:spPr>
          <a:xfrm>
            <a:off x="540000" y="1321600"/>
            <a:ext cx="8010000" cy="34557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b. </a:t>
            </a:r>
            <a:r>
              <a:rPr b="1" lang="pt-BR" sz="1700">
                <a:solidFill>
                  <a:schemeClr val="dk2"/>
                </a:solidFill>
              </a:rPr>
              <a:t>Bibliotecas Padrão:</a:t>
            </a:r>
            <a:r>
              <a:rPr lang="pt-BR" sz="1700">
                <a:solidFill>
                  <a:schemeClr val="dk2"/>
                </a:solidFill>
              </a:rPr>
              <a:t> este modelo de biblioteca, apesar de estar presente na instalação do Arduino IDE, somente participa do projeto quando declarada no início do código escrito no sketch, por meio da sintaxe #include. Isso porque o software possui recursos limitados de memória.</a:t>
            </a:r>
            <a:endParaRPr sz="1700">
              <a:solidFill>
                <a:schemeClr val="dk2"/>
              </a:solidFill>
            </a:endParaRPr>
          </a:p>
          <a:p>
            <a:pPr indent="0" lvl="0" marL="457200" rtl="0" algn="just">
              <a:lnSpc>
                <a:spcPct val="115000"/>
              </a:lnSpc>
              <a:spcBef>
                <a:spcPts val="0"/>
              </a:spcBef>
              <a:spcAft>
                <a:spcPts val="0"/>
              </a:spcAft>
              <a:buNone/>
            </a:pPr>
            <a:r>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c. </a:t>
            </a:r>
            <a:r>
              <a:rPr b="1" lang="pt-BR" sz="1700">
                <a:solidFill>
                  <a:schemeClr val="dk2"/>
                </a:solidFill>
              </a:rPr>
              <a:t>Bibliotecas de Terceiros:</a:t>
            </a:r>
            <a:r>
              <a:rPr lang="pt-BR" sz="1700">
                <a:solidFill>
                  <a:schemeClr val="dk2"/>
                </a:solidFill>
              </a:rPr>
              <a:t> correspondem a bibliotecas instaladas no Arduino IDE por desenvolvedores, com o objetivo de fornecer funcionalidades não presentes em nenhuma biblioteca do software ou adicionar novas funções às bibliotecas já existentes.</a:t>
            </a:r>
            <a:endParaRPr sz="1700">
              <a:solidFill>
                <a:schemeClr val="dk2"/>
              </a:solidFill>
            </a:endParaRPr>
          </a:p>
          <a:p>
            <a:pPr indent="457200" lvl="0" marL="0" rtl="0" algn="just">
              <a:lnSpc>
                <a:spcPct val="115000"/>
              </a:lnSpc>
              <a:spcBef>
                <a:spcPts val="0"/>
              </a:spcBef>
              <a:spcAft>
                <a:spcPts val="0"/>
              </a:spcAft>
              <a:buNone/>
            </a:pPr>
            <a:r>
              <a:t/>
            </a:r>
            <a:endParaRPr sz="1700">
              <a:solidFill>
                <a:schemeClr val="dk2"/>
              </a:solidFill>
            </a:endParaRPr>
          </a:p>
          <a:p>
            <a:pPr indent="457200" lvl="0" marL="0" rtl="0" algn="just">
              <a:lnSpc>
                <a:spcPct val="115000"/>
              </a:lnSpc>
              <a:spcBef>
                <a:spcPts val="0"/>
              </a:spcBef>
              <a:spcAft>
                <a:spcPts val="0"/>
              </a:spcAft>
              <a:buNone/>
            </a:pPr>
            <a:r>
              <a:t/>
            </a:r>
            <a:endParaRPr sz="1700">
              <a:solidFill>
                <a:schemeClr val="dk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id="132" name="Google Shape;132;p26"/>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33" name="Google Shape;133;p26"/>
          <p:cNvSpPr txBox="1"/>
          <p:nvPr/>
        </p:nvSpPr>
        <p:spPr>
          <a:xfrm>
            <a:off x="540000" y="1855000"/>
            <a:ext cx="8010000" cy="7473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Você pode acessar a aula completa, </a:t>
            </a:r>
            <a:r>
              <a:rPr b="1" lang="pt-BR" sz="1700">
                <a:solidFill>
                  <a:schemeClr val="dk2"/>
                </a:solidFill>
              </a:rPr>
              <a:t>Aula 2 - Arduino: biblioteca e funções</a:t>
            </a:r>
            <a:r>
              <a:rPr lang="pt-BR" sz="1700">
                <a:solidFill>
                  <a:schemeClr val="dk2"/>
                </a:solidFill>
              </a:rPr>
              <a:t>,  Módulo 2, </a:t>
            </a:r>
            <a:r>
              <a:rPr lang="pt-BR" sz="1700">
                <a:solidFill>
                  <a:schemeClr val="dk2"/>
                </a:solidFill>
              </a:rPr>
              <a:t>disponível</a:t>
            </a:r>
            <a:r>
              <a:rPr lang="pt-BR" sz="1700">
                <a:solidFill>
                  <a:schemeClr val="dk2"/>
                </a:solidFill>
              </a:rPr>
              <a:t> em: </a:t>
            </a:r>
            <a:r>
              <a:rPr lang="pt-BR" sz="1700" u="sng">
                <a:solidFill>
                  <a:schemeClr val="hlink"/>
                </a:solidFill>
                <a:hlinkClick r:id="rId4"/>
              </a:rPr>
              <a:t>Robótica Educacional</a:t>
            </a:r>
            <a:r>
              <a:rPr lang="pt-BR" sz="1700">
                <a:solidFill>
                  <a:schemeClr val="dk2"/>
                </a:solidFill>
              </a:rPr>
              <a:t>.</a:t>
            </a:r>
            <a:endParaRPr sz="1700">
              <a:solidFill>
                <a:schemeClr val="dk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pic>
        <p:nvPicPr>
          <p:cNvPr id="138" name="Google Shape;138;p27"/>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39" name="Google Shape;139;p27"/>
          <p:cNvSpPr txBox="1"/>
          <p:nvPr/>
        </p:nvSpPr>
        <p:spPr>
          <a:xfrm>
            <a:off x="540000" y="1371600"/>
            <a:ext cx="8010000" cy="10482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Na página</a:t>
            </a:r>
            <a:r>
              <a:rPr lang="pt-BR" sz="1700"/>
              <a:t> </a:t>
            </a:r>
            <a:r>
              <a:rPr lang="pt-BR" sz="1700" u="sng">
                <a:solidFill>
                  <a:schemeClr val="hlink"/>
                </a:solidFill>
                <a:hlinkClick r:id="rId4"/>
              </a:rPr>
              <a:t>Documentação de Referência da Linguagem Arduino</a:t>
            </a:r>
            <a:r>
              <a:rPr lang="pt-BR" sz="1700">
                <a:solidFill>
                  <a:schemeClr val="dk2"/>
                </a:solidFill>
              </a:rPr>
              <a:t>, você encontra toda a linguagem de programação do Arduino, conforme estrutura, valores e funções.  </a:t>
            </a:r>
            <a:endParaRPr/>
          </a:p>
        </p:txBody>
      </p:sp>
      <p:pic>
        <p:nvPicPr>
          <p:cNvPr id="140" name="Google Shape;140;p27"/>
          <p:cNvPicPr preferRelativeResize="0"/>
          <p:nvPr/>
        </p:nvPicPr>
        <p:blipFill>
          <a:blip r:embed="rId5">
            <a:alphaModFix/>
          </a:blip>
          <a:stretch>
            <a:fillRect/>
          </a:stretch>
        </p:blipFill>
        <p:spPr>
          <a:xfrm>
            <a:off x="540000" y="2948425"/>
            <a:ext cx="1415294" cy="1433100"/>
          </a:xfrm>
          <a:prstGeom prst="rect">
            <a:avLst/>
          </a:prstGeom>
          <a:noFill/>
          <a:ln cap="flat" cmpd="sng" w="9525">
            <a:solidFill>
              <a:schemeClr val="dk1"/>
            </a:solidFill>
            <a:prstDash val="solid"/>
            <a:round/>
            <a:headEnd len="sm" w="sm" type="none"/>
            <a:tailEnd len="sm" w="sm" type="none"/>
          </a:ln>
        </p:spPr>
      </p:pic>
      <p:sp>
        <p:nvSpPr>
          <p:cNvPr id="141" name="Google Shape;141;p27"/>
          <p:cNvSpPr txBox="1"/>
          <p:nvPr/>
        </p:nvSpPr>
        <p:spPr>
          <a:xfrm>
            <a:off x="2186000" y="3386150"/>
            <a:ext cx="41148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t-BR" sz="1700" u="sng">
                <a:solidFill>
                  <a:schemeClr val="hlink"/>
                </a:solidFill>
                <a:hlinkClick r:id="rId6"/>
              </a:rPr>
              <a:t>https://www.arduino.cc/reference/pt/</a:t>
            </a:r>
            <a:r>
              <a:rPr lang="pt-BR" sz="1700"/>
              <a:t> </a:t>
            </a:r>
            <a:endParaRPr sz="17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pic>
        <p:nvPicPr>
          <p:cNvPr id="146" name="Google Shape;146;p28"/>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47" name="Google Shape;147;p28"/>
          <p:cNvSpPr txBox="1"/>
          <p:nvPr/>
        </p:nvSpPr>
        <p:spPr>
          <a:xfrm>
            <a:off x="540000" y="1914525"/>
            <a:ext cx="8010000" cy="13491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Você e seus colegas compreenderam a importância de criar funções que possam, a partir de um comando, executar tarefas repetitivas? Conseguem exemplificar em quais outras programações, trabalhadas no Módulo 1, são possíveis criar funções? Compartilhem suas impressões e ideias.</a:t>
            </a:r>
            <a:endParaRPr sz="1700">
              <a:solidFill>
                <a:schemeClr val="dk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pic>
        <p:nvPicPr>
          <p:cNvPr id="152" name="Google Shape;152;p29"/>
          <p:cNvPicPr preferRelativeResize="0"/>
          <p:nvPr/>
        </p:nvPicPr>
        <p:blipFill>
          <a:blip r:embed="rId3">
            <a:alphaModFix/>
          </a:blip>
          <a:stretch>
            <a:fillRect/>
          </a:stretch>
        </p:blipFill>
        <p:spPr>
          <a:xfrm>
            <a:off x="457200" y="36050"/>
            <a:ext cx="8700319" cy="4838703"/>
          </a:xfrm>
          <a:prstGeom prst="rect">
            <a:avLst/>
          </a:prstGeom>
          <a:noFill/>
          <a:ln>
            <a:noFill/>
          </a:ln>
        </p:spPr>
      </p:pic>
      <p:sp>
        <p:nvSpPr>
          <p:cNvPr id="153" name="Google Shape;153;p29"/>
          <p:cNvSpPr txBox="1"/>
          <p:nvPr/>
        </p:nvSpPr>
        <p:spPr>
          <a:xfrm>
            <a:off x="540000" y="1786475"/>
            <a:ext cx="8010000" cy="19701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Clr>
                <a:srgbClr val="000000"/>
              </a:buClr>
              <a:buSzPts val="1100"/>
              <a:buFont typeface="Arial"/>
              <a:buNone/>
            </a:pPr>
            <a:r>
              <a:rPr lang="pt-BR" sz="1700">
                <a:solidFill>
                  <a:srgbClr val="595959"/>
                </a:solidFill>
              </a:rPr>
              <a:t>PARANÁ. Secretaria Estadual de Educação do Estado do Paraná (SEED/PR). Diretoria de Tecnologias de Informação (DTI). Coordenação de Tecnologias Educacionais. (CTE). Robótica Educacional- Módulo 2. </a:t>
            </a:r>
            <a:r>
              <a:rPr b="1" lang="pt-BR" sz="1700">
                <a:solidFill>
                  <a:srgbClr val="595959"/>
                </a:solidFill>
              </a:rPr>
              <a:t>Aula 2 - Arduino: bibliotecas e funções. </a:t>
            </a:r>
            <a:r>
              <a:rPr lang="pt-BR" sz="1700">
                <a:solidFill>
                  <a:srgbClr val="595959"/>
                </a:solidFill>
              </a:rPr>
              <a:t>Disponível em: </a:t>
            </a:r>
            <a:r>
              <a:rPr lang="pt-BR" sz="1700" u="sng">
                <a:solidFill>
                  <a:srgbClr val="0097A7"/>
                </a:solidFill>
                <a:hlinkClick r:id="rId4">
                  <a:extLst>
                    <a:ext uri="{A12FA001-AC4F-418D-AE19-62706E023703}">
                      <ahyp:hlinkClr val="tx"/>
                    </a:ext>
                  </a:extLst>
                </a:hlinkClick>
              </a:rPr>
              <a:t>https://aluno.escoladigital.pr.gov.br/robotica/aulas/educacional</a:t>
            </a:r>
            <a:r>
              <a:rPr lang="pt-BR" sz="1700">
                <a:solidFill>
                  <a:srgbClr val="595959"/>
                </a:solidFill>
              </a:rPr>
              <a:t>  Acesso em:  02 mai. 2023</a:t>
            </a:r>
            <a:r>
              <a:rPr lang="pt-BR" sz="1700">
                <a:solidFill>
                  <a:srgbClr val="000000"/>
                </a:solidFill>
              </a:rPr>
              <a:t>.</a:t>
            </a:r>
            <a:endParaRPr sz="1700">
              <a:solidFill>
                <a:srgbClr val="595959"/>
              </a:solidFill>
            </a:endParaRPr>
          </a:p>
          <a:p>
            <a:pPr indent="0" lvl="0" marL="0" rtl="0" algn="just">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pic>
        <p:nvPicPr>
          <p:cNvPr id="158" name="Google Shape;158;p30"/>
          <p:cNvPicPr preferRelativeResize="0"/>
          <p:nvPr/>
        </p:nvPicPr>
        <p:blipFill>
          <a:blip r:embed="rId3">
            <a:alphaModFix/>
          </a:blip>
          <a:stretch>
            <a:fillRect/>
          </a:stretch>
        </p:blipFill>
        <p:spPr>
          <a:xfrm>
            <a:off x="152400" y="152400"/>
            <a:ext cx="8700319" cy="483870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pic>
        <p:nvPicPr>
          <p:cNvPr id="59" name="Google Shape;59;p14"/>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60" name="Google Shape;60;p14"/>
          <p:cNvSpPr txBox="1"/>
          <p:nvPr/>
        </p:nvSpPr>
        <p:spPr>
          <a:xfrm>
            <a:off x="540000" y="1433825"/>
            <a:ext cx="8010000" cy="13491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Nesta aula, você terá a oportunidade de entender a aplicabilidade das bibliotecas presentes no Arduino IDE, bem como as etapas para criação de funções neste software, que executem, a partir de um comando, uma mesma tarefa constantemente.</a:t>
            </a:r>
            <a:endParaRPr sz="1700">
              <a:solidFill>
                <a:schemeClr val="dk2"/>
              </a:solidFill>
            </a:endParaRPr>
          </a:p>
        </p:txBody>
      </p:sp>
      <p:pic>
        <p:nvPicPr>
          <p:cNvPr id="61" name="Google Shape;61;p14"/>
          <p:cNvPicPr preferRelativeResize="0"/>
          <p:nvPr/>
        </p:nvPicPr>
        <p:blipFill>
          <a:blip r:embed="rId4">
            <a:alphaModFix/>
          </a:blip>
          <a:stretch>
            <a:fillRect/>
          </a:stretch>
        </p:blipFill>
        <p:spPr>
          <a:xfrm>
            <a:off x="3578398" y="2878950"/>
            <a:ext cx="1987200" cy="21383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pic>
        <p:nvPicPr>
          <p:cNvPr id="66" name="Google Shape;66;p15"/>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67" name="Google Shape;67;p15"/>
          <p:cNvSpPr txBox="1"/>
          <p:nvPr/>
        </p:nvSpPr>
        <p:spPr>
          <a:xfrm>
            <a:off x="540000" y="1845875"/>
            <a:ext cx="4688700" cy="1950900"/>
          </a:xfrm>
          <a:prstGeom prst="rect">
            <a:avLst/>
          </a:prstGeom>
          <a:noFill/>
          <a:ln>
            <a:noFill/>
          </a:ln>
        </p:spPr>
        <p:txBody>
          <a:bodyPr anchorCtr="0" anchor="t" bIns="91425" lIns="91425" spcFirstLastPara="1" rIns="91425" wrap="square" tIns="91425">
            <a:spAutoFit/>
          </a:bodyPr>
          <a:lstStyle/>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Conceituar função e os elementos que a compõem;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Entender o mecanismo de criação de funções no Arduino IDE;</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Destacar a aplicabilidade das bibliotecas do Arduino IDE.</a:t>
            </a:r>
            <a:endParaRPr sz="1700">
              <a:solidFill>
                <a:schemeClr val="dk2"/>
              </a:solidFill>
            </a:endParaRPr>
          </a:p>
        </p:txBody>
      </p:sp>
      <p:pic>
        <p:nvPicPr>
          <p:cNvPr id="68" name="Google Shape;68;p15"/>
          <p:cNvPicPr preferRelativeResize="0"/>
          <p:nvPr/>
        </p:nvPicPr>
        <p:blipFill>
          <a:blip r:embed="rId4">
            <a:alphaModFix/>
          </a:blip>
          <a:stretch>
            <a:fillRect/>
          </a:stretch>
        </p:blipFill>
        <p:spPr>
          <a:xfrm>
            <a:off x="6481775" y="1592550"/>
            <a:ext cx="2220025" cy="308422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pic>
        <p:nvPicPr>
          <p:cNvPr id="73" name="Google Shape;73;p16"/>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74" name="Google Shape;74;p16"/>
          <p:cNvSpPr txBox="1"/>
          <p:nvPr/>
        </p:nvSpPr>
        <p:spPr>
          <a:xfrm>
            <a:off x="540000" y="1427450"/>
            <a:ext cx="8010000" cy="22518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Durante as aulas do módulo 1, você aprendeu a programar tarefas para que diversos protótipos pudessem funcionar, utilizando, para isso, comandos disponíveis nas bibliotecas do software Arduino IDE. Ao longo da programação destes protótipos, você deve ter observado que alguns comandos se repetiam para que determinada tarefa fosse executada diversas vezes. Talvez, tenha se perguntado: será que não há um modo mais fácil de programar a execução de determinada tarefa sem a necessidade de repetir códigos? </a:t>
            </a:r>
            <a:endParaRPr sz="17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nvSpPr>
        <p:spPr>
          <a:xfrm>
            <a:off x="540000" y="1446600"/>
            <a:ext cx="8010000" cy="13491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A resposta a esta pergunta é sim. É possível criar trechos de código separados da estrutura principal do programa para executar tarefas repetitivas, sem a necessidade de escrevê-las detalhadamente cada vez que forem necessárias. Estes trechos de código recebem o nome de função.</a:t>
            </a:r>
            <a:endParaRPr sz="1700">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8"/>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85" name="Google Shape;85;p18"/>
          <p:cNvSpPr txBox="1"/>
          <p:nvPr/>
        </p:nvSpPr>
        <p:spPr>
          <a:xfrm>
            <a:off x="540000" y="1474000"/>
            <a:ext cx="8010000" cy="19509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P</a:t>
            </a:r>
            <a:r>
              <a:rPr lang="pt-BR" sz="1700">
                <a:solidFill>
                  <a:schemeClr val="dk2"/>
                </a:solidFill>
              </a:rPr>
              <a:t>odemos conceituar função como um trecho de códigos que permite realizar uma série de comandos pré-definidos.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O uso de funções ao longo da programação evita a repetição de um mesmo comando, organiza e facilita a leitura do código, deixando claro o conceito do programa, além de reduzir as hipóteses de erros em modificações no código, caso esse precise ser alterado.</a:t>
            </a:r>
            <a:endParaRPr sz="170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19"/>
          <p:cNvPicPr preferRelativeResize="0"/>
          <p:nvPr/>
        </p:nvPicPr>
        <p:blipFill>
          <a:blip r:embed="rId3">
            <a:alphaModFix/>
          </a:blip>
          <a:stretch>
            <a:fillRect/>
          </a:stretch>
        </p:blipFill>
        <p:spPr>
          <a:xfrm>
            <a:off x="457200" y="76200"/>
            <a:ext cx="8700319" cy="4838703"/>
          </a:xfrm>
          <a:prstGeom prst="rect">
            <a:avLst/>
          </a:prstGeom>
          <a:noFill/>
          <a:ln>
            <a:noFill/>
          </a:ln>
        </p:spPr>
      </p:pic>
      <p:sp>
        <p:nvSpPr>
          <p:cNvPr id="91" name="Google Shape;91;p19"/>
          <p:cNvSpPr txBox="1"/>
          <p:nvPr/>
        </p:nvSpPr>
        <p:spPr>
          <a:xfrm>
            <a:off x="540000" y="1397800"/>
            <a:ext cx="8010000" cy="16500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Nos códigos do Arduino IDE, encontramos duas funções obrigatórias: a </a:t>
            </a:r>
            <a:r>
              <a:rPr b="1" lang="pt-BR" sz="1700">
                <a:solidFill>
                  <a:schemeClr val="dk2"/>
                </a:solidFill>
              </a:rPr>
              <a:t>void setup()</a:t>
            </a:r>
            <a:r>
              <a:rPr lang="pt-BR" sz="1700">
                <a:solidFill>
                  <a:schemeClr val="dk2"/>
                </a:solidFill>
              </a:rPr>
              <a:t> e a </a:t>
            </a:r>
            <a:r>
              <a:rPr b="1" lang="pt-BR" sz="1700">
                <a:solidFill>
                  <a:schemeClr val="dk2"/>
                </a:solidFill>
              </a:rPr>
              <a:t>void loop()</a:t>
            </a:r>
            <a:r>
              <a:rPr lang="pt-BR" sz="1700">
                <a:solidFill>
                  <a:schemeClr val="dk2"/>
                </a:solidFill>
              </a:rPr>
              <a:t> com suas respectivas variáveis. A função void setup determina a inicialização do programa e a configuração dos pinos da placa Arduino. </a:t>
            </a:r>
            <a:r>
              <a:rPr lang="pt-BR" sz="1700">
                <a:solidFill>
                  <a:schemeClr val="dk2"/>
                </a:solidFill>
              </a:rPr>
              <a:t>Já a</a:t>
            </a:r>
            <a:r>
              <a:rPr lang="pt-BR" sz="1700">
                <a:solidFill>
                  <a:schemeClr val="dk2"/>
                </a:solidFill>
              </a:rPr>
              <a:t> função void loop é responsável em executar os comandos para a realização das tarefas, repetindo-se enquanto o Arduino estiver ligado.</a:t>
            </a:r>
            <a:endParaRPr sz="17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id="96" name="Google Shape;96;p20"/>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97" name="Google Shape;97;p20"/>
          <p:cNvSpPr txBox="1"/>
          <p:nvPr/>
        </p:nvSpPr>
        <p:spPr>
          <a:xfrm>
            <a:off x="540000" y="1321600"/>
            <a:ext cx="8010000" cy="40575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Quanto aos elementos, toda função é representada por:</a:t>
            </a:r>
            <a:endParaRPr sz="1700">
              <a:solidFill>
                <a:schemeClr val="dk2"/>
              </a:solidFill>
            </a:endParaRPr>
          </a:p>
          <a:p>
            <a:pPr indent="0" lvl="0" marL="0" rtl="0" algn="just">
              <a:lnSpc>
                <a:spcPct val="115000"/>
              </a:lnSpc>
              <a:spcBef>
                <a:spcPts val="0"/>
              </a:spcBef>
              <a:spcAft>
                <a:spcPts val="0"/>
              </a:spcAft>
              <a:buNone/>
            </a:pPr>
            <a:r>
              <a:rPr lang="pt-BR" sz="1700">
                <a:solidFill>
                  <a:schemeClr val="dk2"/>
                </a:solidFill>
              </a:rPr>
              <a:t>a) </a:t>
            </a:r>
            <a:r>
              <a:rPr b="1" lang="pt-BR" sz="1700">
                <a:solidFill>
                  <a:schemeClr val="dk2"/>
                </a:solidFill>
              </a:rPr>
              <a:t>Tipo de função</a:t>
            </a:r>
            <a:r>
              <a:rPr lang="pt-BR" sz="1700">
                <a:solidFill>
                  <a:schemeClr val="dk2"/>
                </a:solidFill>
              </a:rPr>
              <a:t> - determina se a função retorna ou não um determinado valor. Faz parte da etapa de declaração de uma função, sendo representada por sintaxes, como, por exemplos.</a:t>
            </a:r>
            <a:endParaRPr sz="1700">
              <a:solidFill>
                <a:schemeClr val="dk2"/>
              </a:solidFill>
            </a:endParaRPr>
          </a:p>
          <a:p>
            <a:pPr indent="0" lvl="0" marL="0" rtl="0" algn="just">
              <a:lnSpc>
                <a:spcPct val="115000"/>
              </a:lnSpc>
              <a:spcBef>
                <a:spcPts val="0"/>
              </a:spcBef>
              <a:spcAft>
                <a:spcPts val="0"/>
              </a:spcAft>
              <a:buNone/>
            </a:pPr>
            <a:r>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b="1" lang="pt-BR" sz="1700">
                <a:solidFill>
                  <a:schemeClr val="dk2"/>
                </a:solidFill>
              </a:rPr>
              <a:t>int:</a:t>
            </a:r>
            <a:r>
              <a:rPr lang="pt-BR" sz="1700">
                <a:solidFill>
                  <a:schemeClr val="dk2"/>
                </a:solidFill>
              </a:rPr>
              <a:t> retorna valor de número inteiro;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b="1" lang="pt-BR" sz="1700">
                <a:solidFill>
                  <a:schemeClr val="dk2"/>
                </a:solidFill>
              </a:rPr>
              <a:t>float</a:t>
            </a:r>
            <a:r>
              <a:rPr lang="pt-BR" sz="1700">
                <a:solidFill>
                  <a:schemeClr val="dk2"/>
                </a:solidFill>
              </a:rPr>
              <a:t>: utilizada para números de ponto flutuante, ou seja, que possuem ponto decimal (valores fracionados);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b="1" lang="pt-BR" sz="1700">
                <a:solidFill>
                  <a:schemeClr val="dk2"/>
                </a:solidFill>
              </a:rPr>
              <a:t>boolean</a:t>
            </a:r>
            <a:r>
              <a:rPr lang="pt-BR" sz="1700">
                <a:solidFill>
                  <a:schemeClr val="dk2"/>
                </a:solidFill>
              </a:rPr>
              <a:t>: retorna um valor, seja ele verdadeiro (TRUE) ou falso (FALSE);</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b="1" lang="pt-BR" sz="1700">
                <a:solidFill>
                  <a:schemeClr val="dk2"/>
                </a:solidFill>
              </a:rPr>
              <a:t>void</a:t>
            </a:r>
            <a:r>
              <a:rPr lang="pt-BR" sz="1700">
                <a:solidFill>
                  <a:schemeClr val="dk2"/>
                </a:solidFill>
              </a:rPr>
              <a:t>: não retorna nenhum valor (informação) para a função da qual foi chamada</a:t>
            </a:r>
            <a:endParaRPr sz="1700">
              <a:solidFill>
                <a:schemeClr val="dk2"/>
              </a:solidFill>
            </a:endParaRPr>
          </a:p>
          <a:p>
            <a:pPr indent="0" lvl="0" marL="0" rtl="0" algn="just">
              <a:lnSpc>
                <a:spcPct val="115000"/>
              </a:lnSpc>
              <a:spcBef>
                <a:spcPts val="0"/>
              </a:spcBef>
              <a:spcAft>
                <a:spcPts val="0"/>
              </a:spcAft>
              <a:buNone/>
            </a:pPr>
            <a:r>
              <a:t/>
            </a:r>
            <a:endParaRPr sz="1700">
              <a:solidFill>
                <a:schemeClr val="dk2"/>
              </a:solidFill>
            </a:endParaRPr>
          </a:p>
          <a:p>
            <a:pPr indent="0" lvl="0" marL="0" rtl="0" algn="just">
              <a:lnSpc>
                <a:spcPct val="115000"/>
              </a:lnSpc>
              <a:spcBef>
                <a:spcPts val="0"/>
              </a:spcBef>
              <a:spcAft>
                <a:spcPts val="0"/>
              </a:spcAft>
              <a:buNone/>
            </a:pPr>
            <a:r>
              <a:t/>
            </a:r>
            <a:endParaRPr sz="17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pic>
        <p:nvPicPr>
          <p:cNvPr id="102" name="Google Shape;102;p21"/>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03" name="Google Shape;103;p21"/>
          <p:cNvSpPr txBox="1"/>
          <p:nvPr/>
        </p:nvSpPr>
        <p:spPr>
          <a:xfrm>
            <a:off x="540000" y="1321600"/>
            <a:ext cx="8010000" cy="19509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b)</a:t>
            </a:r>
            <a:r>
              <a:rPr b="1" lang="pt-BR" sz="1700">
                <a:solidFill>
                  <a:schemeClr val="dk2"/>
                </a:solidFill>
              </a:rPr>
              <a:t> Nome da função</a:t>
            </a:r>
            <a:r>
              <a:rPr lang="pt-BR" sz="1700">
                <a:solidFill>
                  <a:schemeClr val="dk2"/>
                </a:solidFill>
              </a:rPr>
              <a:t> - palavra utilizada no decorrer do código para chamar a função. Na figura 1, temos duas categorias de função declaradas (chamadas) pelos nomes setup() e loop(), respectivamente.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c) </a:t>
            </a:r>
            <a:r>
              <a:rPr b="1" lang="pt-BR" sz="1700">
                <a:solidFill>
                  <a:schemeClr val="dk2"/>
                </a:solidFill>
              </a:rPr>
              <a:t>Parâmetros da função </a:t>
            </a:r>
            <a:r>
              <a:rPr lang="pt-BR" sz="1700">
                <a:solidFill>
                  <a:schemeClr val="dk2"/>
                </a:solidFill>
              </a:rPr>
              <a:t>- são variáveis declaradas entre parênteses no cabeçalho de uma função. Correspondem às alterações em cada chamada de função, ou seja, enviam algum dado para a função quando ela é chamada.</a:t>
            </a:r>
            <a:endParaRPr sz="17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