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pos="5386">
          <p15:clr>
            <a:srgbClr val="747775"/>
          </p15:clr>
        </p15:guide>
        <p15:guide id="4" pos="3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5386"/>
        <p:guide pos="3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e224c5ae3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e224c5ae3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e224c5ae3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e224c5ae3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e2345c98a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e2345c98a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e224c5ae3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e224c5ae3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e224c5ae3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e224c5ae3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e224c5ae3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e224c5ae3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e224c5ae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e224c5ae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e224c5ae3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e224c5ae3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e224c5ae3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e224c5ae3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e224c5ae3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e224c5ae3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e224c5ae3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e224c5ae3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e2345c98a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e2345c98a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e2345c98a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e2345c98a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e2345c98a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e2345c98a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e2345c98a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e2345c98a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hyperlink" Target="https://aluno.escoladigital.pr.gov.br/robotica/aulas/educacional" TargetMode="External"/><Relationship Id="rId5" Type="http://schemas.openxmlformats.org/officeDocument/2006/relationships/hyperlink" Target="https://rebrand.ly/a03robotica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hyperlink" Target="https://aluno.escoladigital.pr.gov.br/robotica/aulas/educaciona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2400" y="152400"/>
            <a:ext cx="8700319" cy="48387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2"/>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116" name="Google Shape;116;p22"/>
          <p:cNvSpPr txBox="1"/>
          <p:nvPr/>
        </p:nvSpPr>
        <p:spPr>
          <a:xfrm>
            <a:off x="540000" y="1671650"/>
            <a:ext cx="8010000" cy="25527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None/>
            </a:pPr>
            <a:r>
              <a:rPr lang="pt-BR" sz="1700">
                <a:solidFill>
                  <a:schemeClr val="dk2"/>
                </a:solidFill>
              </a:rPr>
              <a:t>Vamos ao nosso projeto?</a:t>
            </a:r>
            <a:endParaRPr sz="1700">
              <a:solidFill>
                <a:schemeClr val="dk2"/>
              </a:solidFill>
            </a:endParaRPr>
          </a:p>
          <a:p>
            <a:pPr indent="0" lvl="0" marL="0" rtl="0" algn="just">
              <a:lnSpc>
                <a:spcPct val="115000"/>
              </a:lnSpc>
              <a:spcBef>
                <a:spcPts val="0"/>
              </a:spcBef>
              <a:spcAft>
                <a:spcPts val="0"/>
              </a:spcAft>
              <a:buNone/>
            </a:pPr>
            <a:r>
              <a:t/>
            </a:r>
            <a:endParaRPr sz="1700">
              <a:solidFill>
                <a:schemeClr val="dk2"/>
              </a:solidFill>
            </a:endParaRPr>
          </a:p>
          <a:p>
            <a:pPr indent="457200" lvl="0" marL="0" rtl="0" algn="just">
              <a:lnSpc>
                <a:spcPct val="115000"/>
              </a:lnSpc>
              <a:spcBef>
                <a:spcPts val="0"/>
              </a:spcBef>
              <a:spcAft>
                <a:spcPts val="0"/>
              </a:spcAft>
              <a:buNone/>
            </a:pPr>
            <a:r>
              <a:rPr lang="pt-BR" sz="1700">
                <a:solidFill>
                  <a:schemeClr val="dk2"/>
                </a:solidFill>
              </a:rPr>
              <a:t>Acesse o passo a passo na </a:t>
            </a:r>
            <a:r>
              <a:rPr b="1" lang="pt-BR" sz="1700">
                <a:solidFill>
                  <a:schemeClr val="dk2"/>
                </a:solidFill>
              </a:rPr>
              <a:t>Aula 03 - Código Morse</a:t>
            </a:r>
            <a:r>
              <a:rPr lang="pt-BR" sz="1700">
                <a:solidFill>
                  <a:schemeClr val="dk2"/>
                </a:solidFill>
              </a:rPr>
              <a:t>, módulo 2, </a:t>
            </a:r>
            <a:r>
              <a:rPr lang="pt-BR" sz="1700">
                <a:solidFill>
                  <a:schemeClr val="dk2"/>
                </a:solidFill>
              </a:rPr>
              <a:t>disponível</a:t>
            </a:r>
            <a:r>
              <a:rPr lang="pt-BR" sz="1700">
                <a:solidFill>
                  <a:schemeClr val="dk2"/>
                </a:solidFill>
              </a:rPr>
              <a:t> em: </a:t>
            </a:r>
            <a:r>
              <a:rPr lang="pt-BR" sz="1700"/>
              <a:t> </a:t>
            </a:r>
            <a:r>
              <a:rPr lang="pt-BR" sz="1700" u="sng">
                <a:solidFill>
                  <a:schemeClr val="hlink"/>
                </a:solidFill>
                <a:hlinkClick r:id="rId4"/>
              </a:rPr>
              <a:t>Robótica Educacional</a:t>
            </a:r>
            <a:r>
              <a:rPr lang="pt-BR" sz="1700"/>
              <a:t> .</a:t>
            </a:r>
            <a:endParaRPr sz="1700"/>
          </a:p>
          <a:p>
            <a:pPr indent="0" lvl="0" marL="0" rtl="0" algn="just">
              <a:lnSpc>
                <a:spcPct val="115000"/>
              </a:lnSpc>
              <a:spcBef>
                <a:spcPts val="0"/>
              </a:spcBef>
              <a:spcAft>
                <a:spcPts val="0"/>
              </a:spcAft>
              <a:buNone/>
            </a:pPr>
            <a:r>
              <a:t/>
            </a:r>
            <a:endParaRPr sz="1700"/>
          </a:p>
          <a:p>
            <a:pPr indent="0" lvl="0" marL="0" rtl="0" algn="just">
              <a:lnSpc>
                <a:spcPct val="115000"/>
              </a:lnSpc>
              <a:spcBef>
                <a:spcPts val="0"/>
              </a:spcBef>
              <a:spcAft>
                <a:spcPts val="0"/>
              </a:spcAft>
              <a:buNone/>
            </a:pPr>
            <a:r>
              <a:t/>
            </a:r>
            <a:endParaRPr sz="1700"/>
          </a:p>
          <a:p>
            <a:pPr indent="457200" lvl="0" marL="0" rtl="0" algn="just">
              <a:lnSpc>
                <a:spcPct val="115000"/>
              </a:lnSpc>
              <a:spcBef>
                <a:spcPts val="0"/>
              </a:spcBef>
              <a:spcAft>
                <a:spcPts val="0"/>
              </a:spcAft>
              <a:buNone/>
            </a:pPr>
            <a:r>
              <a:rPr lang="pt-BR" sz="1700">
                <a:solidFill>
                  <a:schemeClr val="dk2"/>
                </a:solidFill>
              </a:rPr>
              <a:t>Com o intuito de auxiliar na montagem e na programação desta aula, apresentamos um videotutorial, disponível em:  </a:t>
            </a:r>
            <a:r>
              <a:rPr lang="pt-BR" sz="1700" u="sng">
                <a:solidFill>
                  <a:schemeClr val="hlink"/>
                </a:solidFill>
                <a:hlinkClick r:id="rId5"/>
              </a:rPr>
              <a:t>https://rebrand.ly/a03robotica2</a:t>
            </a:r>
            <a:r>
              <a:rPr lang="pt-BR" sz="1700"/>
              <a:t>. </a:t>
            </a:r>
            <a:endParaRPr sz="1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3"/>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122" name="Google Shape;122;p23"/>
          <p:cNvSpPr txBox="1"/>
          <p:nvPr/>
        </p:nvSpPr>
        <p:spPr>
          <a:xfrm>
            <a:off x="540000" y="1169200"/>
            <a:ext cx="8010000" cy="3455700"/>
          </a:xfrm>
          <a:prstGeom prst="rect">
            <a:avLst/>
          </a:prstGeom>
          <a:noFill/>
          <a:ln>
            <a:noFill/>
          </a:ln>
        </p:spPr>
        <p:txBody>
          <a:bodyPr anchorCtr="0" anchor="t" bIns="91425" lIns="91425" spcFirstLastPara="1" rIns="91425" wrap="square" tIns="91425">
            <a:spAutoFit/>
          </a:bodyPr>
          <a:lstStyle/>
          <a:p>
            <a:pPr indent="457200" lvl="0" marL="0" rtl="0" algn="l">
              <a:lnSpc>
                <a:spcPct val="115000"/>
              </a:lnSpc>
              <a:spcBef>
                <a:spcPts val="0"/>
              </a:spcBef>
              <a:spcAft>
                <a:spcPts val="0"/>
              </a:spcAft>
              <a:buNone/>
            </a:pPr>
            <a:r>
              <a:rPr lang="pt-BR" sz="1700">
                <a:solidFill>
                  <a:schemeClr val="dk2"/>
                </a:solidFill>
              </a:rPr>
              <a:t>Que tal conferir uma sugestão de séries e filmes nos quais os personagens utilizam código Morse em alguma situação? </a:t>
            </a:r>
            <a:endParaRPr sz="1700">
              <a:solidFill>
                <a:schemeClr val="dk2"/>
              </a:solidFill>
            </a:endParaRPr>
          </a:p>
          <a:p>
            <a:pPr indent="0" lvl="0" marL="0" rtl="0" algn="l">
              <a:lnSpc>
                <a:spcPct val="115000"/>
              </a:lnSpc>
              <a:spcBef>
                <a:spcPts val="0"/>
              </a:spcBef>
              <a:spcAft>
                <a:spcPts val="0"/>
              </a:spcAft>
              <a:buNone/>
            </a:pPr>
            <a:r>
              <a:rPr lang="pt-BR" sz="1700">
                <a:solidFill>
                  <a:schemeClr val="dk2"/>
                </a:solidFill>
              </a:rPr>
              <a:t> </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i="1" lang="pt-BR" sz="1700">
                <a:solidFill>
                  <a:schemeClr val="dk2"/>
                </a:solidFill>
              </a:rPr>
              <a:t>The Promised Neverland</a:t>
            </a:r>
            <a:r>
              <a:rPr lang="pt-BR" sz="1700">
                <a:solidFill>
                  <a:schemeClr val="dk2"/>
                </a:solidFill>
              </a:rPr>
              <a:t> (um dos personagens deixa, nos símbolos de seus livros, mensagens em código Morse para as crianças); </a:t>
            </a:r>
            <a:endParaRPr sz="1700">
              <a:solidFill>
                <a:schemeClr val="dk2"/>
              </a:solidFill>
            </a:endParaRPr>
          </a:p>
          <a:p>
            <a:pPr indent="0" lvl="0" marL="457200" rtl="0" algn="l">
              <a:lnSpc>
                <a:spcPct val="115000"/>
              </a:lnSpc>
              <a:spcBef>
                <a:spcPts val="0"/>
              </a:spcBef>
              <a:spcAft>
                <a:spcPts val="0"/>
              </a:spcAft>
              <a:buNone/>
            </a:pPr>
            <a:r>
              <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i="1" lang="pt-BR" sz="1700">
                <a:solidFill>
                  <a:schemeClr val="dk2"/>
                </a:solidFill>
              </a:rPr>
              <a:t>Stranger Things</a:t>
            </a:r>
            <a:r>
              <a:rPr lang="pt-BR" sz="1700">
                <a:solidFill>
                  <a:schemeClr val="dk2"/>
                </a:solidFill>
              </a:rPr>
              <a:t> (um dos personagens, preso a uma cadeira, sinaliza com batidas uma mensagem em código Morse); </a:t>
            </a:r>
            <a:endParaRPr sz="1700">
              <a:solidFill>
                <a:schemeClr val="dk2"/>
              </a:solidFill>
            </a:endParaRPr>
          </a:p>
          <a:p>
            <a:pPr indent="0" lvl="0" marL="457200" rtl="0" algn="l">
              <a:lnSpc>
                <a:spcPct val="115000"/>
              </a:lnSpc>
              <a:spcBef>
                <a:spcPts val="0"/>
              </a:spcBef>
              <a:spcAft>
                <a:spcPts val="0"/>
              </a:spcAft>
              <a:buNone/>
            </a:pPr>
            <a:r>
              <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i="1" lang="pt-BR" sz="1700">
                <a:solidFill>
                  <a:schemeClr val="dk2"/>
                </a:solidFill>
              </a:rPr>
              <a:t>Interstellar</a:t>
            </a:r>
            <a:r>
              <a:rPr lang="pt-BR" sz="1700">
                <a:solidFill>
                  <a:schemeClr val="dk2"/>
                </a:solidFill>
              </a:rPr>
              <a:t> (o personagem, em missão espacial, procura se comunicar com a filha, que está em Terra, utilizando o código Morse);</a:t>
            </a:r>
            <a:endParaRPr sz="17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4"/>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128" name="Google Shape;128;p24"/>
          <p:cNvSpPr txBox="1"/>
          <p:nvPr/>
        </p:nvSpPr>
        <p:spPr>
          <a:xfrm>
            <a:off x="540000" y="1321600"/>
            <a:ext cx="8010000" cy="2853600"/>
          </a:xfrm>
          <a:prstGeom prst="rect">
            <a:avLst/>
          </a:prstGeom>
          <a:noFill/>
          <a:ln>
            <a:noFill/>
          </a:ln>
        </p:spPr>
        <p:txBody>
          <a:bodyPr anchorCtr="0" anchor="t" bIns="91425" lIns="91425" spcFirstLastPara="1" rIns="91425" wrap="square" tIns="91425">
            <a:spAutoFit/>
          </a:bodyPr>
          <a:lstStyle/>
          <a:p>
            <a:pPr indent="-336550" lvl="0" marL="457200" rtl="0" algn="just">
              <a:lnSpc>
                <a:spcPct val="115000"/>
              </a:lnSpc>
              <a:spcBef>
                <a:spcPts val="0"/>
              </a:spcBef>
              <a:spcAft>
                <a:spcPts val="0"/>
              </a:spcAft>
              <a:buClr>
                <a:schemeClr val="dk2"/>
              </a:buClr>
              <a:buSzPts val="1700"/>
              <a:buChar char="●"/>
            </a:pPr>
            <a:r>
              <a:rPr i="1" lang="pt-BR" sz="1700">
                <a:solidFill>
                  <a:schemeClr val="dk2"/>
                </a:solidFill>
              </a:rPr>
              <a:t>Náufrago</a:t>
            </a:r>
            <a:r>
              <a:rPr lang="pt-BR" sz="1700">
                <a:solidFill>
                  <a:schemeClr val="dk2"/>
                </a:solidFill>
              </a:rPr>
              <a:t> (o personagem, em uma ilha, avista um barco e tenta, utilizando uma lanterna, enviar sinal de socorro com código Morse); </a:t>
            </a:r>
            <a:endParaRPr sz="1700">
              <a:solidFill>
                <a:schemeClr val="dk2"/>
              </a:solidFill>
            </a:endParaRPr>
          </a:p>
          <a:p>
            <a:pPr indent="0" lvl="0" marL="457200" rtl="0" algn="just">
              <a:lnSpc>
                <a:spcPct val="115000"/>
              </a:lnSpc>
              <a:spcBef>
                <a:spcPts val="0"/>
              </a:spcBef>
              <a:spcAft>
                <a:spcPts val="0"/>
              </a:spcAft>
              <a:buNone/>
            </a:pPr>
            <a:r>
              <a:t/>
            </a:r>
            <a:endParaRPr sz="1700">
              <a:solidFill>
                <a:schemeClr val="dk2"/>
              </a:solidFill>
            </a:endParaRPr>
          </a:p>
          <a:p>
            <a:pPr indent="-336550" lvl="0" marL="457200" rtl="0" algn="just">
              <a:lnSpc>
                <a:spcPct val="115000"/>
              </a:lnSpc>
              <a:spcBef>
                <a:spcPts val="0"/>
              </a:spcBef>
              <a:spcAft>
                <a:spcPts val="0"/>
              </a:spcAft>
              <a:buClr>
                <a:schemeClr val="dk2"/>
              </a:buClr>
              <a:buSzPts val="1700"/>
              <a:buChar char="●"/>
            </a:pPr>
            <a:r>
              <a:rPr i="1" lang="pt-BR" sz="1700">
                <a:solidFill>
                  <a:schemeClr val="dk2"/>
                </a:solidFill>
              </a:rPr>
              <a:t>Enigma, O Jogo da Imitação</a:t>
            </a:r>
            <a:r>
              <a:rPr lang="pt-BR" sz="1700">
                <a:solidFill>
                  <a:schemeClr val="dk2"/>
                </a:solidFill>
              </a:rPr>
              <a:t> (retrata o matemático que consegue decifrar mensagens de rádio por código Morse, utilizadas pelos nazistas para orientar ataques, prevendo assim os próximos ataques); </a:t>
            </a:r>
            <a:endParaRPr sz="1700">
              <a:solidFill>
                <a:schemeClr val="dk2"/>
              </a:solidFill>
            </a:endParaRPr>
          </a:p>
          <a:p>
            <a:pPr indent="0" lvl="0" marL="457200" rtl="0" algn="just">
              <a:lnSpc>
                <a:spcPct val="115000"/>
              </a:lnSpc>
              <a:spcBef>
                <a:spcPts val="0"/>
              </a:spcBef>
              <a:spcAft>
                <a:spcPts val="0"/>
              </a:spcAft>
              <a:buNone/>
            </a:pPr>
            <a:r>
              <a:t/>
            </a:r>
            <a:endParaRPr sz="1700">
              <a:solidFill>
                <a:schemeClr val="dk2"/>
              </a:solidFill>
            </a:endParaRPr>
          </a:p>
          <a:p>
            <a:pPr indent="-336550" lvl="0" marL="457200" rtl="0" algn="just">
              <a:lnSpc>
                <a:spcPct val="115000"/>
              </a:lnSpc>
              <a:spcBef>
                <a:spcPts val="0"/>
              </a:spcBef>
              <a:spcAft>
                <a:spcPts val="0"/>
              </a:spcAft>
              <a:buClr>
                <a:schemeClr val="dk2"/>
              </a:buClr>
              <a:buSzPts val="1700"/>
              <a:buChar char="●"/>
            </a:pPr>
            <a:r>
              <a:rPr i="1" lang="pt-BR" sz="1700">
                <a:solidFill>
                  <a:schemeClr val="dk2"/>
                </a:solidFill>
              </a:rPr>
              <a:t>Astroboy</a:t>
            </a:r>
            <a:r>
              <a:rPr lang="pt-BR" sz="1700">
                <a:solidFill>
                  <a:schemeClr val="dk2"/>
                </a:solidFill>
              </a:rPr>
              <a:t> (o personagem, preso em uma nave, escuta batidas de um robô que, do lado de fora da nave, se comunica por código Morse).</a:t>
            </a:r>
            <a:endParaRPr sz="17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5"/>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134" name="Google Shape;134;p25"/>
          <p:cNvSpPr txBox="1"/>
          <p:nvPr/>
        </p:nvSpPr>
        <p:spPr>
          <a:xfrm>
            <a:off x="540000" y="1287825"/>
            <a:ext cx="8010000" cy="19047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None/>
            </a:pPr>
            <a:r>
              <a:rPr lang="pt-BR" sz="1700">
                <a:solidFill>
                  <a:schemeClr val="dk2"/>
                </a:solidFill>
              </a:rPr>
              <a:t>1. Elabore uma pergunta para ser transmitida em código Morse e solicite que uma das outras equipes a responda, utilizando também o código Morse. </a:t>
            </a:r>
            <a:endParaRPr sz="1700">
              <a:solidFill>
                <a:schemeClr val="dk2"/>
              </a:solidFill>
            </a:endParaRPr>
          </a:p>
          <a:p>
            <a:pPr indent="457200" lvl="0" marL="0" rtl="0" algn="just">
              <a:lnSpc>
                <a:spcPct val="115000"/>
              </a:lnSpc>
              <a:spcBef>
                <a:spcPts val="0"/>
              </a:spcBef>
              <a:spcAft>
                <a:spcPts val="0"/>
              </a:spcAft>
              <a:buNone/>
            </a:pPr>
            <a:r>
              <a:rPr lang="pt-BR" sz="1700">
                <a:solidFill>
                  <a:schemeClr val="dk2"/>
                </a:solidFill>
              </a:rPr>
              <a:t>2. Que tal inserir um display ao seu projeto código Morse? Programe-o para representar os sinais ponto e traço, conforme a mensagem for passada, proporcionando, assim, outro tipo de uso visual do código Morse.</a:t>
            </a:r>
            <a:r>
              <a:rPr lang="pt-BR" sz="1700"/>
              <a:t> </a:t>
            </a:r>
            <a:endParaRPr sz="1700"/>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6"/>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140" name="Google Shape;140;p26"/>
          <p:cNvSpPr txBox="1"/>
          <p:nvPr/>
        </p:nvSpPr>
        <p:spPr>
          <a:xfrm>
            <a:off x="540000" y="964400"/>
            <a:ext cx="8010000" cy="40575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None/>
            </a:pPr>
            <a:r>
              <a:rPr lang="pt-BR" sz="1700">
                <a:solidFill>
                  <a:schemeClr val="dk2"/>
                </a:solidFill>
              </a:rPr>
              <a:t>a. Confira, compartilhando seu projeto com os demais colegas, se o objetivo de emitir tons breves e longos, associado ao acendimento do LED, foi alcançado; </a:t>
            </a:r>
            <a:endParaRPr sz="1700">
              <a:solidFill>
                <a:schemeClr val="dk2"/>
              </a:solidFill>
            </a:endParaRPr>
          </a:p>
          <a:p>
            <a:pPr indent="457200" lvl="0" marL="0" rtl="0" algn="just">
              <a:lnSpc>
                <a:spcPct val="115000"/>
              </a:lnSpc>
              <a:spcBef>
                <a:spcPts val="0"/>
              </a:spcBef>
              <a:spcAft>
                <a:spcPts val="0"/>
              </a:spcAft>
              <a:buNone/>
            </a:pPr>
            <a:r>
              <a:rPr lang="pt-BR" sz="1700">
                <a:solidFill>
                  <a:schemeClr val="dk2"/>
                </a:solidFill>
              </a:rPr>
              <a:t>b. Analise seu projeto desenvolvido de modo a atender aos requisitos para utilização de emissão de mensagens por código Morse;</a:t>
            </a:r>
            <a:endParaRPr sz="1700">
              <a:solidFill>
                <a:schemeClr val="dk2"/>
              </a:solidFill>
            </a:endParaRPr>
          </a:p>
          <a:p>
            <a:pPr indent="0" lvl="0" marL="0" rtl="0" algn="just">
              <a:lnSpc>
                <a:spcPct val="115000"/>
              </a:lnSpc>
              <a:spcBef>
                <a:spcPts val="0"/>
              </a:spcBef>
              <a:spcAft>
                <a:spcPts val="0"/>
              </a:spcAft>
              <a:buNone/>
            </a:pPr>
            <a:r>
              <a:rPr lang="pt-BR" sz="1700">
                <a:solidFill>
                  <a:schemeClr val="dk2"/>
                </a:solidFill>
              </a:rPr>
              <a:t> 	c. Reflita se as seguintes situações ocorreram: </a:t>
            </a:r>
            <a:endParaRPr sz="1700">
              <a:solidFill>
                <a:schemeClr val="dk2"/>
              </a:solidFill>
            </a:endParaRPr>
          </a:p>
          <a:p>
            <a:pPr indent="0" lvl="0" marL="914400" rtl="0" algn="just">
              <a:lnSpc>
                <a:spcPct val="115000"/>
              </a:lnSpc>
              <a:spcBef>
                <a:spcPts val="0"/>
              </a:spcBef>
              <a:spcAft>
                <a:spcPts val="0"/>
              </a:spcAft>
              <a:buNone/>
            </a:pPr>
            <a:r>
              <a:rPr lang="pt-BR" sz="1700">
                <a:solidFill>
                  <a:schemeClr val="dk2"/>
                </a:solidFill>
              </a:rPr>
              <a:t>i. Colaboração e Cooperação: você e os membros de sua equipe interagiram entre si, compartilhando ideias que promoveram a aprendizagem e o desenvolvimento deste projeto? </a:t>
            </a:r>
            <a:endParaRPr sz="1700">
              <a:solidFill>
                <a:schemeClr val="dk2"/>
              </a:solidFill>
            </a:endParaRPr>
          </a:p>
          <a:p>
            <a:pPr indent="0" lvl="0" marL="914400" rtl="0" algn="just">
              <a:lnSpc>
                <a:spcPct val="115000"/>
              </a:lnSpc>
              <a:spcBef>
                <a:spcPts val="0"/>
              </a:spcBef>
              <a:spcAft>
                <a:spcPts val="0"/>
              </a:spcAft>
              <a:buNone/>
            </a:pPr>
            <a:r>
              <a:rPr lang="pt-BR" sz="1700">
                <a:solidFill>
                  <a:schemeClr val="dk2"/>
                </a:solidFill>
              </a:rPr>
              <a:t>ii. Pensamento Crítico e Resolução de Problemas: você conseguiu identificar os problemas, analisar informações e tomar decisões de modo a contribuir para o projeto desenvolvido? </a:t>
            </a:r>
            <a:endParaRPr sz="1700">
              <a:solidFill>
                <a:schemeClr val="dk2"/>
              </a:solidFill>
            </a:endParaRPr>
          </a:p>
          <a:p>
            <a:pPr indent="457200" lvl="0" marL="0" rtl="0" algn="just">
              <a:lnSpc>
                <a:spcPct val="115000"/>
              </a:lnSpc>
              <a:spcBef>
                <a:spcPts val="0"/>
              </a:spcBef>
              <a:spcAft>
                <a:spcPts val="0"/>
              </a:spcAft>
              <a:buNone/>
            </a:pPr>
            <a:r>
              <a:rPr lang="pt-BR" sz="1700">
                <a:solidFill>
                  <a:schemeClr val="dk2"/>
                </a:solidFill>
              </a:rPr>
              <a:t>d. Reúna todos os componentes utilizados nesta aula e os organize novamente, junto aos demais, no kit de robótica.</a:t>
            </a:r>
            <a:endParaRPr sz="17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7"/>
          <p:cNvPicPr preferRelativeResize="0"/>
          <p:nvPr/>
        </p:nvPicPr>
        <p:blipFill>
          <a:blip r:embed="rId3">
            <a:alphaModFix/>
          </a:blip>
          <a:stretch>
            <a:fillRect/>
          </a:stretch>
        </p:blipFill>
        <p:spPr>
          <a:xfrm>
            <a:off x="457200" y="36050"/>
            <a:ext cx="8700319" cy="4838703"/>
          </a:xfrm>
          <a:prstGeom prst="rect">
            <a:avLst/>
          </a:prstGeom>
          <a:noFill/>
          <a:ln>
            <a:noFill/>
          </a:ln>
        </p:spPr>
      </p:pic>
      <p:sp>
        <p:nvSpPr>
          <p:cNvPr id="146" name="Google Shape;146;p27"/>
          <p:cNvSpPr txBox="1"/>
          <p:nvPr/>
        </p:nvSpPr>
        <p:spPr>
          <a:xfrm>
            <a:off x="540000" y="1100675"/>
            <a:ext cx="8010000" cy="1970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sz="1700">
              <a:solidFill>
                <a:srgbClr val="595959"/>
              </a:solidFill>
            </a:endParaRPr>
          </a:p>
          <a:p>
            <a:pPr indent="0" lvl="0" marL="0" rtl="0" algn="just">
              <a:spcBef>
                <a:spcPts val="0"/>
              </a:spcBef>
              <a:spcAft>
                <a:spcPts val="0"/>
              </a:spcAft>
              <a:buClr>
                <a:srgbClr val="000000"/>
              </a:buClr>
              <a:buSzPts val="1100"/>
              <a:buFont typeface="Arial"/>
              <a:buNone/>
            </a:pPr>
            <a:r>
              <a:rPr lang="pt-BR" sz="1700">
                <a:solidFill>
                  <a:srgbClr val="595959"/>
                </a:solidFill>
              </a:rPr>
              <a:t>PARANÁ. Secretaria Estadual de Educação do Estado do Paraná (SEED/PR). Diretoria de Tecnologias de Informação (DTI). Coordenação de Tecnologias Educacionais. (CTE). Robótica Educacional- Módulo 2. </a:t>
            </a:r>
            <a:r>
              <a:rPr b="1" lang="pt-BR" sz="1700">
                <a:solidFill>
                  <a:srgbClr val="595959"/>
                </a:solidFill>
              </a:rPr>
              <a:t>Aula 03 - Código Morse. </a:t>
            </a:r>
            <a:r>
              <a:rPr lang="pt-BR" sz="1700">
                <a:solidFill>
                  <a:srgbClr val="595959"/>
                </a:solidFill>
              </a:rPr>
              <a:t>Disponível em: </a:t>
            </a:r>
            <a:r>
              <a:rPr lang="pt-BR" sz="1700" u="sng">
                <a:solidFill>
                  <a:srgbClr val="0097A7"/>
                </a:solidFill>
                <a:hlinkClick r:id="rId4">
                  <a:extLst>
                    <a:ext uri="{A12FA001-AC4F-418D-AE19-62706E023703}">
                      <ahyp:hlinkClr val="tx"/>
                    </a:ext>
                  </a:extLst>
                </a:hlinkClick>
              </a:rPr>
              <a:t>https://aluno.escoladigital.pr.gov.br/robotica/aulas/educacional</a:t>
            </a:r>
            <a:r>
              <a:rPr lang="pt-BR" sz="1700">
                <a:solidFill>
                  <a:srgbClr val="595959"/>
                </a:solidFill>
              </a:rPr>
              <a:t>  Acesso em:  02 mai. 2023</a:t>
            </a:r>
            <a:r>
              <a:rPr lang="pt-BR" sz="1700">
                <a:solidFill>
                  <a:srgbClr val="000000"/>
                </a:solidFill>
              </a:rPr>
              <a:t>.</a:t>
            </a:r>
            <a:endParaRPr sz="1700">
              <a:solidFill>
                <a:srgbClr val="595959"/>
              </a:solidFill>
            </a:endParaRPr>
          </a:p>
          <a:p>
            <a:pPr indent="0" lvl="0" marL="0" rtl="0" algn="just">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8"/>
          <p:cNvPicPr preferRelativeResize="0"/>
          <p:nvPr/>
        </p:nvPicPr>
        <p:blipFill>
          <a:blip r:embed="rId3">
            <a:alphaModFix/>
          </a:blip>
          <a:stretch>
            <a:fillRect/>
          </a:stretch>
        </p:blipFill>
        <p:spPr>
          <a:xfrm>
            <a:off x="152400" y="152400"/>
            <a:ext cx="8700319" cy="48387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60" name="Google Shape;60;p14"/>
          <p:cNvSpPr txBox="1"/>
          <p:nvPr/>
        </p:nvSpPr>
        <p:spPr>
          <a:xfrm>
            <a:off x="540000" y="1543050"/>
            <a:ext cx="8010000" cy="13491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None/>
            </a:pPr>
            <a:r>
              <a:t/>
            </a:r>
            <a:endParaRPr sz="1700">
              <a:solidFill>
                <a:schemeClr val="dk2"/>
              </a:solidFill>
            </a:endParaRPr>
          </a:p>
          <a:p>
            <a:pPr indent="457200" lvl="0" marL="0" rtl="0" algn="just">
              <a:lnSpc>
                <a:spcPct val="115000"/>
              </a:lnSpc>
              <a:spcBef>
                <a:spcPts val="0"/>
              </a:spcBef>
              <a:spcAft>
                <a:spcPts val="0"/>
              </a:spcAft>
              <a:buNone/>
            </a:pPr>
            <a:r>
              <a:rPr lang="pt-BR" sz="1700">
                <a:solidFill>
                  <a:schemeClr val="dk2"/>
                </a:solidFill>
              </a:rPr>
              <a:t>Nesta aula, veremos quais os princípios de funcionamento do código Morse e programaremos o Arduino para emissão de sinais sonoros e visuais, aplicando o código Morse associado a um Buzzer passivo e um LED. </a:t>
            </a:r>
            <a:endParaRPr sz="17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66" name="Google Shape;66;p15"/>
          <p:cNvSpPr txBox="1"/>
          <p:nvPr/>
        </p:nvSpPr>
        <p:spPr>
          <a:xfrm>
            <a:off x="540000" y="1566875"/>
            <a:ext cx="5689500" cy="25527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2"/>
              </a:buClr>
              <a:buSzPts val="1700"/>
              <a:buChar char="●"/>
            </a:pPr>
            <a:r>
              <a:rPr lang="pt-BR" sz="1700">
                <a:solidFill>
                  <a:schemeClr val="dk2"/>
                </a:solidFill>
              </a:rPr>
              <a:t>Conhecer os princípios de aplicação do código Morse;</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Desenvolver o protótipo de um dispositivo voltado à utilização do código Morse; </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Programar o Buzzer passivo para emissão de sinais sonoros; </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Utilizar LED para representação de sinais sonoros emitidos.</a:t>
            </a:r>
            <a:endParaRPr sz="1700">
              <a:solidFill>
                <a:schemeClr val="dk2"/>
              </a:solidFill>
            </a:endParaRPr>
          </a:p>
        </p:txBody>
      </p:sp>
      <p:pic>
        <p:nvPicPr>
          <p:cNvPr id="67" name="Google Shape;67;p15"/>
          <p:cNvPicPr preferRelativeResize="0"/>
          <p:nvPr/>
        </p:nvPicPr>
        <p:blipFill>
          <a:blip r:embed="rId4">
            <a:alphaModFix/>
          </a:blip>
          <a:stretch>
            <a:fillRect/>
          </a:stretch>
        </p:blipFill>
        <p:spPr>
          <a:xfrm>
            <a:off x="6594275" y="1566875"/>
            <a:ext cx="2177175" cy="3024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73" name="Google Shape;73;p16"/>
          <p:cNvSpPr txBox="1"/>
          <p:nvPr/>
        </p:nvSpPr>
        <p:spPr>
          <a:xfrm>
            <a:off x="4429125" y="1483525"/>
            <a:ext cx="4714800" cy="31545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2"/>
              </a:buClr>
              <a:buSzPts val="1700"/>
              <a:buChar char="●"/>
            </a:pPr>
            <a:r>
              <a:rPr lang="pt-BR" sz="1700">
                <a:solidFill>
                  <a:schemeClr val="dk2"/>
                </a:solidFill>
              </a:rPr>
              <a:t>01 Placa Protoboard; </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01 Placa Arduino Uno R3; </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01 Cabo USB; </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06 Jumpers Macho-Macho; </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01 LED 5mm; </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01 Push Button; </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01 Buzzer;</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01 Resistor 220 Ω; </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Notebook; </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Software Arduino IDE.</a:t>
            </a:r>
            <a:endParaRPr sz="1700">
              <a:solidFill>
                <a:schemeClr val="dk2"/>
              </a:solidFill>
            </a:endParaRPr>
          </a:p>
        </p:txBody>
      </p:sp>
      <p:pic>
        <p:nvPicPr>
          <p:cNvPr id="74" name="Google Shape;74;p16"/>
          <p:cNvPicPr preferRelativeResize="0"/>
          <p:nvPr/>
        </p:nvPicPr>
        <p:blipFill>
          <a:blip r:embed="rId4">
            <a:alphaModFix/>
          </a:blip>
          <a:stretch>
            <a:fillRect/>
          </a:stretch>
        </p:blipFill>
        <p:spPr>
          <a:xfrm>
            <a:off x="547399" y="1771651"/>
            <a:ext cx="2513461" cy="2783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80" name="Google Shape;80;p17"/>
          <p:cNvSpPr txBox="1"/>
          <p:nvPr/>
        </p:nvSpPr>
        <p:spPr>
          <a:xfrm>
            <a:off x="540000" y="1650200"/>
            <a:ext cx="8010000" cy="16500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None/>
            </a:pPr>
            <a:r>
              <a:rPr lang="pt-BR" sz="1700">
                <a:solidFill>
                  <a:schemeClr val="dk2"/>
                </a:solidFill>
              </a:rPr>
              <a:t>O código Morse é um modo de comunicação que utiliza, como base, um sistema de representação de letras, algarismos e pontuação. Ele foi criado em 1835, pelo inventor, físico e pintor Samuel Morse (1791 - 1872), para transmitir mensagens, via linguagem de sinais, com reconhecimento internacional, através do aparelho chamado telégrafo.</a:t>
            </a:r>
            <a:endParaRPr sz="17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8"/>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86" name="Google Shape;86;p18"/>
          <p:cNvSpPr txBox="1"/>
          <p:nvPr/>
        </p:nvSpPr>
        <p:spPr>
          <a:xfrm>
            <a:off x="540000" y="1278725"/>
            <a:ext cx="4032000" cy="16500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None/>
            </a:pPr>
            <a:r>
              <a:rPr lang="pt-BR" sz="1700">
                <a:solidFill>
                  <a:schemeClr val="dk2"/>
                </a:solidFill>
              </a:rPr>
              <a:t>Uma mensagem codificada em código Morse pode ser transmitida de maneiras variadas, utilizando pulsos, tons ou mesmo sinais mecânicos ou visuais (Quadro 1).</a:t>
            </a:r>
            <a:endParaRPr sz="1700">
              <a:solidFill>
                <a:schemeClr val="dk2"/>
              </a:solidFill>
            </a:endParaRPr>
          </a:p>
        </p:txBody>
      </p:sp>
      <p:pic>
        <p:nvPicPr>
          <p:cNvPr id="87" name="Google Shape;87;p18"/>
          <p:cNvPicPr preferRelativeResize="0"/>
          <p:nvPr/>
        </p:nvPicPr>
        <p:blipFill>
          <a:blip r:embed="rId4">
            <a:alphaModFix/>
          </a:blip>
          <a:stretch>
            <a:fillRect/>
          </a:stretch>
        </p:blipFill>
        <p:spPr>
          <a:xfrm>
            <a:off x="5105377" y="1728800"/>
            <a:ext cx="3048825" cy="3174201"/>
          </a:xfrm>
          <a:prstGeom prst="rect">
            <a:avLst/>
          </a:prstGeom>
          <a:noFill/>
          <a:ln>
            <a:noFill/>
          </a:ln>
        </p:spPr>
      </p:pic>
      <p:sp>
        <p:nvSpPr>
          <p:cNvPr id="88" name="Google Shape;88;p18"/>
          <p:cNvSpPr txBox="1"/>
          <p:nvPr/>
        </p:nvSpPr>
        <p:spPr>
          <a:xfrm>
            <a:off x="5154200" y="1196525"/>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a:solidFill>
                  <a:schemeClr val="dk2"/>
                </a:solidFill>
              </a:rPr>
              <a:t>Quadro 1 – Formas de transmissão do código Morse</a:t>
            </a:r>
            <a:endParaRPr>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9"/>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94" name="Google Shape;94;p19"/>
          <p:cNvSpPr txBox="1"/>
          <p:nvPr/>
        </p:nvSpPr>
        <p:spPr>
          <a:xfrm>
            <a:off x="235750" y="1421600"/>
            <a:ext cx="8908200" cy="4464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None/>
            </a:pPr>
            <a:r>
              <a:t/>
            </a:r>
            <a:endParaRPr sz="1700">
              <a:solidFill>
                <a:schemeClr val="dk2"/>
              </a:solidFill>
            </a:endParaRPr>
          </a:p>
        </p:txBody>
      </p:sp>
      <p:pic>
        <p:nvPicPr>
          <p:cNvPr id="95" name="Google Shape;95;p19"/>
          <p:cNvPicPr preferRelativeResize="0"/>
          <p:nvPr/>
        </p:nvPicPr>
        <p:blipFill>
          <a:blip r:embed="rId4">
            <a:alphaModFix/>
          </a:blip>
          <a:stretch>
            <a:fillRect/>
          </a:stretch>
        </p:blipFill>
        <p:spPr>
          <a:xfrm>
            <a:off x="644425" y="1421600"/>
            <a:ext cx="3877600" cy="3660875"/>
          </a:xfrm>
          <a:prstGeom prst="rect">
            <a:avLst/>
          </a:prstGeom>
          <a:noFill/>
          <a:ln>
            <a:noFill/>
          </a:ln>
        </p:spPr>
      </p:pic>
      <p:sp>
        <p:nvSpPr>
          <p:cNvPr id="96" name="Google Shape;96;p19"/>
          <p:cNvSpPr txBox="1"/>
          <p:nvPr/>
        </p:nvSpPr>
        <p:spPr>
          <a:xfrm>
            <a:off x="662175" y="882200"/>
            <a:ext cx="3842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a:solidFill>
                  <a:schemeClr val="dk2"/>
                </a:solidFill>
              </a:rPr>
              <a:t>Tabela 1: Equivalência de letras, números e sinais de pontuação em código Morse</a:t>
            </a:r>
            <a:endParaRPr>
              <a:solidFill>
                <a:schemeClr val="dk2"/>
              </a:solidFill>
            </a:endParaRPr>
          </a:p>
        </p:txBody>
      </p:sp>
      <p:sp>
        <p:nvSpPr>
          <p:cNvPr id="97" name="Google Shape;97;p19"/>
          <p:cNvSpPr txBox="1"/>
          <p:nvPr/>
        </p:nvSpPr>
        <p:spPr>
          <a:xfrm>
            <a:off x="4572000" y="1700225"/>
            <a:ext cx="3978000" cy="2336100"/>
          </a:xfrm>
          <a:prstGeom prst="rect">
            <a:avLst/>
          </a:prstGeom>
          <a:noFill/>
          <a:ln>
            <a:noFill/>
          </a:ln>
        </p:spPr>
        <p:txBody>
          <a:bodyPr anchorCtr="0" anchor="b" bIns="91425" lIns="91425" spcFirstLastPara="1" rIns="91425" wrap="square" tIns="91425">
            <a:noAutofit/>
          </a:bodyPr>
          <a:lstStyle/>
          <a:p>
            <a:pPr indent="457200" lvl="0" marL="0" rtl="0" algn="just">
              <a:lnSpc>
                <a:spcPct val="115000"/>
              </a:lnSpc>
              <a:spcBef>
                <a:spcPts val="0"/>
              </a:spcBef>
              <a:spcAft>
                <a:spcPts val="0"/>
              </a:spcAft>
              <a:buNone/>
            </a:pPr>
            <a:r>
              <a:rPr lang="pt-BR" sz="1700">
                <a:solidFill>
                  <a:schemeClr val="dk2"/>
                </a:solidFill>
              </a:rPr>
              <a:t>O</a:t>
            </a:r>
            <a:r>
              <a:rPr lang="pt-BR" sz="1700">
                <a:solidFill>
                  <a:schemeClr val="dk2"/>
                </a:solidFill>
              </a:rPr>
              <a:t> código Morse representa graficamente, letras, números e sinais de pontuação apenas com uma sequência de pontos e traços. O ponto representa um sinal curto, o traço um sinal longo e a associação entre estes elementos é que determina a mensagem a ser transmitida.</a:t>
            </a:r>
            <a:endParaRPr sz="17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0"/>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103" name="Google Shape;103;p20"/>
          <p:cNvSpPr txBox="1"/>
          <p:nvPr/>
        </p:nvSpPr>
        <p:spPr>
          <a:xfrm>
            <a:off x="540000" y="1702600"/>
            <a:ext cx="8010000" cy="10482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None/>
            </a:pPr>
            <a:r>
              <a:rPr lang="pt-BR" sz="1700">
                <a:solidFill>
                  <a:schemeClr val="dk2"/>
                </a:solidFill>
              </a:rPr>
              <a:t>O código Morse foi usado, inicialmente, para a comunicação entre cidades, quando se enviava sinais de código Morse e o receptor decifrava as mensagens. Depois, uma grande utilização do código Morse ocorreu nos períodos de guerras.</a:t>
            </a:r>
            <a:endParaRPr sz="17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1"/>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109" name="Google Shape;109;p21"/>
          <p:cNvSpPr txBox="1"/>
          <p:nvPr/>
        </p:nvSpPr>
        <p:spPr>
          <a:xfrm>
            <a:off x="235750" y="1421600"/>
            <a:ext cx="8908200" cy="4464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None/>
            </a:pPr>
            <a:r>
              <a:t/>
            </a:r>
            <a:endParaRPr sz="1700">
              <a:solidFill>
                <a:schemeClr val="dk2"/>
              </a:solidFill>
            </a:endParaRPr>
          </a:p>
        </p:txBody>
      </p:sp>
      <p:sp>
        <p:nvSpPr>
          <p:cNvPr id="110" name="Google Shape;110;p21"/>
          <p:cNvSpPr txBox="1"/>
          <p:nvPr/>
        </p:nvSpPr>
        <p:spPr>
          <a:xfrm>
            <a:off x="540000" y="1571625"/>
            <a:ext cx="8010000" cy="22518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None/>
            </a:pPr>
            <a:r>
              <a:rPr lang="pt-BR" sz="1700">
                <a:solidFill>
                  <a:schemeClr val="dk2"/>
                </a:solidFill>
              </a:rPr>
              <a:t>Atualmente, ele é utilizado raramente para comunicação entre cidades a longa distância, pois contamos com outras formas de interlocução, como ligações ou mensagens pela internet, porém este sistema continua tendo aplicabilidade na marinha, por radioamadores, em competições ou em situações de acessibilidade. Portanto, mesmo hoje, com a possibilidade de comunicação por computador e telefones celulares, o código Morse segue sendo utilizado e, sabê-lo, pode te auxiliar em situações de emergência ou de desafios.</a:t>
            </a:r>
            <a:endParaRPr sz="17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