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  <p15:guide id="3" pos="5386">
          <p15:clr>
            <a:srgbClr val="747775"/>
          </p15:clr>
        </p15:guide>
        <p15:guide id="4" pos="3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5386"/>
        <p:guide pos="3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e224c5ae30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e224c5ae30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e24385b248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e24385b248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e224c5ae3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e224c5ae3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e224c5ae3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e224c5ae3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e224c5ae3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e224c5ae3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e224c5ae30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e224c5ae3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e224c5ae30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e224c5ae30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e24385b24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e24385b24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e224c5ae30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e224c5ae3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e224c5ae30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e224c5ae30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e224c5ae30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e224c5ae3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Relationship Id="rId4" Type="http://schemas.openxmlformats.org/officeDocument/2006/relationships/hyperlink" Target="https://create.arduino.cc/editor" TargetMode="External"/><Relationship Id="rId5" Type="http://schemas.openxmlformats.org/officeDocument/2006/relationships/hyperlink" Target="https://www.arduino.cc/reference/pt/" TargetMode="External"/><Relationship Id="rId6" Type="http://schemas.openxmlformats.org/officeDocument/2006/relationships/hyperlink" Target="http://basenacionalcomum.mec.gov.br/images/BNCC_EI_EF_110518_versaofinal_site.pdf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Relationship Id="rId4" Type="http://schemas.openxmlformats.org/officeDocument/2006/relationships/hyperlink" Target="http://www.escoladigital.aluno.pr.gov.br/robotica/aulas" TargetMode="External"/><Relationship Id="rId5" Type="http://schemas.openxmlformats.org/officeDocument/2006/relationships/hyperlink" Target="https://aluno.escoladigital.pr.gov.br/robotica/aulas/educacional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hyperlink" Target="https://aluno.escoladigital.pr.gov.br/robotica/aulas/educacional" TargetMode="External"/><Relationship Id="rId5" Type="http://schemas.openxmlformats.org/officeDocument/2006/relationships/hyperlink" Target="https://rebrand.ly/a05robotica2" TargetMode="External"/><Relationship Id="rId6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00319" cy="4838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3605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2"/>
          <p:cNvSpPr txBox="1"/>
          <p:nvPr/>
        </p:nvSpPr>
        <p:spPr>
          <a:xfrm>
            <a:off x="540000" y="1100675"/>
            <a:ext cx="8010000" cy="40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595959"/>
                </a:solidFill>
              </a:rPr>
              <a:t>ARDUINO. Site oficial. </a:t>
            </a:r>
            <a:r>
              <a:rPr b="1" lang="pt-BR" sz="1700">
                <a:solidFill>
                  <a:srgbClr val="595959"/>
                </a:solidFill>
              </a:rPr>
              <a:t>Ambiente de Programação do Arduino</a:t>
            </a:r>
            <a:r>
              <a:rPr lang="pt-BR" sz="1700">
                <a:solidFill>
                  <a:srgbClr val="595959"/>
                </a:solidFill>
              </a:rPr>
              <a:t>. Disponível em: </a:t>
            </a:r>
            <a:r>
              <a:rPr lang="pt-BR" sz="1700" u="sng">
                <a:solidFill>
                  <a:schemeClr val="hlink"/>
                </a:solidFill>
                <a:hlinkClick r:id="rId4"/>
              </a:rPr>
              <a:t>https://create.arduino.cc/editor</a:t>
            </a:r>
            <a:r>
              <a:rPr lang="pt-BR" sz="1700">
                <a:solidFill>
                  <a:srgbClr val="595959"/>
                </a:solidFill>
              </a:rPr>
              <a:t>. Acesso em: 15 dez. 2021.</a:t>
            </a:r>
            <a:endParaRPr sz="1700">
              <a:solidFill>
                <a:srgbClr val="595959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595959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595959"/>
                </a:solidFill>
              </a:rPr>
              <a:t>ARDUINO. Site oficial. </a:t>
            </a:r>
            <a:r>
              <a:rPr b="1" lang="pt-BR" sz="1700">
                <a:solidFill>
                  <a:srgbClr val="595959"/>
                </a:solidFill>
              </a:rPr>
              <a:t>Documentação de Referência da Linguagem Arduino</a:t>
            </a:r>
            <a:r>
              <a:rPr lang="pt-BR" sz="1700">
                <a:solidFill>
                  <a:srgbClr val="595959"/>
                </a:solidFill>
              </a:rPr>
              <a:t>. Funções. Disponível em: </a:t>
            </a:r>
            <a:r>
              <a:rPr lang="pt-BR" sz="1700" u="sng">
                <a:solidFill>
                  <a:schemeClr val="hlink"/>
                </a:solidFill>
                <a:hlinkClick r:id="rId5"/>
              </a:rPr>
              <a:t>https://www.arduino.cc/reference/pt/</a:t>
            </a:r>
            <a:r>
              <a:rPr lang="pt-BR" sz="1700">
                <a:solidFill>
                  <a:srgbClr val="595959"/>
                </a:solidFill>
              </a:rPr>
              <a:t>. Acesso em: 15 dez. 2021.</a:t>
            </a:r>
            <a:endParaRPr sz="1700">
              <a:solidFill>
                <a:srgbClr val="595959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595959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595959"/>
                </a:solidFill>
              </a:rPr>
              <a:t>BRASIL. Ministério da Educação. </a:t>
            </a:r>
            <a:r>
              <a:rPr b="1" lang="pt-BR" sz="1700">
                <a:solidFill>
                  <a:srgbClr val="595959"/>
                </a:solidFill>
              </a:rPr>
              <a:t>Base Nacional Comum Curricular</a:t>
            </a:r>
            <a:r>
              <a:rPr lang="pt-BR" sz="1700">
                <a:solidFill>
                  <a:srgbClr val="595959"/>
                </a:solidFill>
              </a:rPr>
              <a:t>. Brasília, 2018. Disponível em:</a:t>
            </a:r>
            <a:r>
              <a:rPr lang="pt-BR" sz="1700"/>
              <a:t> </a:t>
            </a:r>
            <a:r>
              <a:rPr lang="pt-BR" sz="1700" u="sng">
                <a:solidFill>
                  <a:srgbClr val="0097A7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http://basenacionalcomum.mec.gov.br/images/BNCC_EI_EF_110518_versaofinal_site.pdf</a:t>
            </a:r>
            <a:r>
              <a:rPr lang="pt-BR" sz="1700"/>
              <a:t>. </a:t>
            </a:r>
            <a:r>
              <a:rPr lang="pt-BR" sz="1700">
                <a:solidFill>
                  <a:srgbClr val="595959"/>
                </a:solidFill>
              </a:rPr>
              <a:t>Acesso em: 12 jul. 2022. </a:t>
            </a:r>
            <a:endParaRPr sz="1700">
              <a:solidFill>
                <a:srgbClr val="595959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595959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700">
                <a:solidFill>
                  <a:schemeClr val="dk2"/>
                </a:solidFill>
              </a:rPr>
              <a:t>MCROBERTS, Michael. </a:t>
            </a:r>
            <a:r>
              <a:rPr b="1" lang="pt-BR" sz="1700">
                <a:solidFill>
                  <a:schemeClr val="dk2"/>
                </a:solidFill>
              </a:rPr>
              <a:t>Arduino Básico</a:t>
            </a:r>
            <a:r>
              <a:rPr lang="pt-BR" sz="1700">
                <a:solidFill>
                  <a:schemeClr val="dk2"/>
                </a:solidFill>
              </a:rPr>
              <a:t>. 2 ed. São Paulo: Novatec Editora Ltda. 2015. 506 p. ISBN: 978-85-7522-404-5.</a:t>
            </a:r>
            <a:endParaRPr sz="1700">
              <a:solidFill>
                <a:schemeClr val="dk2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3605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3"/>
          <p:cNvSpPr txBox="1"/>
          <p:nvPr/>
        </p:nvSpPr>
        <p:spPr>
          <a:xfrm>
            <a:off x="540000" y="1100675"/>
            <a:ext cx="8010000" cy="32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595959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595959"/>
                </a:solidFill>
              </a:rPr>
              <a:t>PARANÁ. Secretaria de Estado da Educação e do Esporte. </a:t>
            </a:r>
            <a:r>
              <a:rPr b="1" lang="pt-BR" sz="1700">
                <a:solidFill>
                  <a:srgbClr val="595959"/>
                </a:solidFill>
              </a:rPr>
              <a:t>Robótica Paraná - Aulas</a:t>
            </a:r>
            <a:r>
              <a:rPr lang="pt-BR" sz="1700">
                <a:solidFill>
                  <a:srgbClr val="595959"/>
                </a:solidFill>
              </a:rPr>
              <a:t>. Robótica Educacional - Módulo 1. Escola Digital Aluno. Disponível em: http:// </a:t>
            </a:r>
            <a:r>
              <a:rPr lang="pt-BR" sz="1700" u="sng">
                <a:solidFill>
                  <a:schemeClr val="hlink"/>
                </a:solidFill>
                <a:hlinkClick r:id="rId4"/>
              </a:rPr>
              <a:t>www.escoladigital.aluno.pr.gov.br/robotica/aulas</a:t>
            </a:r>
            <a:r>
              <a:rPr lang="pt-BR" sz="1700">
                <a:solidFill>
                  <a:srgbClr val="595959"/>
                </a:solidFill>
              </a:rPr>
              <a:t>. Acesso em: 12 dez. 2021.</a:t>
            </a:r>
            <a:endParaRPr sz="1700">
              <a:solidFill>
                <a:srgbClr val="595959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rgbClr val="595959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700">
                <a:solidFill>
                  <a:srgbClr val="595959"/>
                </a:solidFill>
              </a:rPr>
              <a:t>PARANÁ. Secretaria Estadual de Educação do Estado do Paraná (SEED/PR). Diretoria de Tecnologias de Informação (DTI). Coordenação de Tecnologias Educacionais. (CTE). Robótica Educacional- Módulo 2. </a:t>
            </a:r>
            <a:r>
              <a:rPr b="1" lang="pt-BR" sz="1700">
                <a:solidFill>
                  <a:srgbClr val="595959"/>
                </a:solidFill>
              </a:rPr>
              <a:t>Aula 05 - Semáforo completo com display. </a:t>
            </a:r>
            <a:r>
              <a:rPr lang="pt-BR" sz="1700">
                <a:solidFill>
                  <a:srgbClr val="595959"/>
                </a:solidFill>
              </a:rPr>
              <a:t>Disponível em: </a:t>
            </a:r>
            <a:r>
              <a:rPr lang="pt-BR" sz="1700" u="sng">
                <a:solidFill>
                  <a:srgbClr val="0097A7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https://aluno.escoladigital.pr.gov.br/robotica/aulas/educacional</a:t>
            </a:r>
            <a:r>
              <a:rPr lang="pt-BR" sz="1700">
                <a:solidFill>
                  <a:srgbClr val="595959"/>
                </a:solidFill>
              </a:rPr>
              <a:t>  Acesso em:  02 mai. 2023</a:t>
            </a:r>
            <a:r>
              <a:rPr lang="pt-BR" sz="1700">
                <a:solidFill>
                  <a:srgbClr val="000000"/>
                </a:solidFill>
              </a:rPr>
              <a:t>.</a:t>
            </a:r>
            <a:endParaRPr sz="1700">
              <a:solidFill>
                <a:srgbClr val="595959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00319" cy="4838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/>
        </p:nvSpPr>
        <p:spPr>
          <a:xfrm>
            <a:off x="540000" y="1371600"/>
            <a:ext cx="5153700" cy="16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Nesta aula, vamos simular, via programação, um semáforo que informe ao pedestre, através de painel com contagem regressiva, o tempo exato para atravessar na faixa de segurança antes do fechamento do semáforo. </a:t>
            </a:r>
            <a:endParaRPr sz="1700">
              <a:solidFill>
                <a:schemeClr val="dk2"/>
              </a:solidFill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69150" y="2307424"/>
            <a:ext cx="2259425" cy="243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540000" y="1497900"/>
            <a:ext cx="5303700" cy="28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Simular o funcionamento dos semáforos de veículos e pedestres;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Utilizar funções para programar a abertura e o fechamento dos semáforos;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Controlar a abertura do semáforo de pedestres através do acionamento de um push button (chave táctil);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Programar a contagem regressiva para o fechamento do semáforo de pedestres</a:t>
            </a:r>
            <a:endParaRPr sz="1700">
              <a:solidFill>
                <a:schemeClr val="dk2"/>
              </a:solidFill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0825" y="1813625"/>
            <a:ext cx="1999175" cy="277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/>
        </p:nvSpPr>
        <p:spPr>
          <a:xfrm>
            <a:off x="540000" y="1341050"/>
            <a:ext cx="4032000" cy="3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placa protoboard;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placa Arduino Uno R3;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LED amarelo 5mm;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02 LEDs verde 5mm;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02 LEDs vermelho 5mm;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12 resistores 220 Ohms para conexões com displays de um dígito;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05 resistores 220 Ohms para conexões com displays de quatro dígitos;</a:t>
            </a:r>
            <a:endParaRPr sz="1700">
              <a:solidFill>
                <a:schemeClr val="dk2"/>
              </a:solidFill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4572000" y="1295400"/>
            <a:ext cx="3978000" cy="37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resistor 10 Quiloohms;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24 jumpers macho-macho para conexões com displays de um dígito;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20 jumpers macho-macho para conexões com displays de quatro dígitos;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display 7 segmentos;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push button;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cabo USB;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computador;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Software Arduino IDE.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7"/>
          <p:cNvSpPr txBox="1"/>
          <p:nvPr/>
        </p:nvSpPr>
        <p:spPr>
          <a:xfrm>
            <a:off x="540000" y="1662125"/>
            <a:ext cx="8010000" cy="28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Os acidentes de trânsito são uma das principais causas de óbitos no Brasil e uma das inúmeras situações que levam os engenheiros de tráfego terrestre a elaborarem ações que possam minimizar problemas de conflitos no trânsito, dentre essas, a instalação de semáforos em ruas e avenidas de centros urbanos, com o objetivo de informar aos usuários (motoristas, pedestres, ciclistas) o momento permitido à circulação, à espera e à transição entre uma ou outra circunstância. Quando sincronizados, reduzem a formação de congestionamentos e beneficiam a travessia de pedestres e ciclistas em vias urbanas.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8"/>
          <p:cNvSpPr txBox="1"/>
          <p:nvPr/>
        </p:nvSpPr>
        <p:spPr>
          <a:xfrm>
            <a:off x="540000" y="1814525"/>
            <a:ext cx="8010000" cy="16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595959"/>
                </a:solidFill>
              </a:rPr>
              <a:t>Nesta aula, você aprenderá a programar, através de funções, outra versão de semáforo completo, a qual adiciona o componente eletrônico display 7 segmentos. No semáforo completo a função do display é informar ao pedestre, através de contagem regressiva, o tempo que ele possui para atravessar a rua/avenida com segurança, antes do semáforo de veículos abrir. </a:t>
            </a:r>
            <a:endParaRPr sz="17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9"/>
          <p:cNvSpPr txBox="1"/>
          <p:nvPr/>
        </p:nvSpPr>
        <p:spPr>
          <a:xfrm>
            <a:off x="221450" y="1835950"/>
            <a:ext cx="892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9"/>
          <p:cNvSpPr txBox="1"/>
          <p:nvPr/>
        </p:nvSpPr>
        <p:spPr>
          <a:xfrm>
            <a:off x="540000" y="941975"/>
            <a:ext cx="8010000" cy="28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Vamos ao nosso projeto!</a:t>
            </a:r>
            <a:endParaRPr sz="1700">
              <a:solidFill>
                <a:schemeClr val="dk2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Acesse o passo a passo na</a:t>
            </a:r>
            <a:r>
              <a:rPr b="1" lang="pt-BR" sz="1700">
                <a:solidFill>
                  <a:schemeClr val="dk2"/>
                </a:solidFill>
              </a:rPr>
              <a:t> Aula 05 - Semáforo completo com display</a:t>
            </a:r>
            <a:r>
              <a:rPr lang="pt-BR" sz="1700">
                <a:solidFill>
                  <a:schemeClr val="dk2"/>
                </a:solidFill>
              </a:rPr>
              <a:t>, módulo 2,  disponível em: </a:t>
            </a:r>
            <a:r>
              <a:rPr lang="pt-BR" sz="1700" u="sng">
                <a:solidFill>
                  <a:schemeClr val="hlink"/>
                </a:solidFill>
                <a:hlinkClick r:id="rId4"/>
              </a:rPr>
              <a:t>Robótica Educacional</a:t>
            </a:r>
            <a:r>
              <a:rPr lang="pt-BR" sz="1700"/>
              <a:t>.</a:t>
            </a:r>
            <a:endParaRPr sz="1700"/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Com o intuito de auxiliar na montagem e na programação desta aula, apresentamos um videotutorial, disponível em:</a:t>
            </a:r>
            <a:r>
              <a:rPr lang="pt-BR" sz="1700"/>
              <a:t> </a:t>
            </a:r>
            <a:r>
              <a:rPr lang="pt-BR" sz="1700" u="sng">
                <a:solidFill>
                  <a:schemeClr val="hlink"/>
                </a:solidFill>
                <a:hlinkClick r:id="rId5"/>
              </a:rPr>
              <a:t>https://rebrand.ly/a05robotica2</a:t>
            </a:r>
            <a:r>
              <a:rPr lang="pt-BR" sz="1700"/>
              <a:t>.</a:t>
            </a:r>
            <a:endParaRPr sz="1700"/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0000" y="3258650"/>
            <a:ext cx="1543103" cy="158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0"/>
          <p:cNvSpPr txBox="1"/>
          <p:nvPr/>
        </p:nvSpPr>
        <p:spPr>
          <a:xfrm>
            <a:off x="540000" y="1414475"/>
            <a:ext cx="80100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Que tal adicionar, ao protótipo, um buzzer para alertar ao pedestre, via sonorização, o tempo disponível para travessia antes do fechamento do semáforo?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1"/>
          <p:cNvSpPr txBox="1"/>
          <p:nvPr/>
        </p:nvSpPr>
        <p:spPr>
          <a:xfrm>
            <a:off x="540000" y="954875"/>
            <a:ext cx="8010000" cy="40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a. Confira, compartilhando seu projeto com os demais colegas, se o objetivo foi alcançado. 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b. Analise seu projeto desenvolvido, de modo a atender aos requisitos para o funcionamento do semáforo completo com display. 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c. Reflita se as seguintes situações ocorreram: </a:t>
            </a:r>
            <a:endParaRPr sz="1700">
              <a:solidFill>
                <a:schemeClr val="dk2"/>
              </a:solidFill>
            </a:endParaRPr>
          </a:p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i. Colaboração e cooperação: você e os membros de sua equipe interagiram entre si, compartilhando ideias que promoveram a aprendizagem e o desenvolvimento deste projeto? </a:t>
            </a:r>
            <a:endParaRPr sz="1700">
              <a:solidFill>
                <a:schemeClr val="dk2"/>
              </a:solidFill>
            </a:endParaRPr>
          </a:p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ii. Pensamento crítico e resolução de problemas: você conseguiu identificar os problemas, analisar informações e tomar decisões de modo a contribuir para o projeto desenvolvido? </a:t>
            </a:r>
            <a:endParaRPr sz="1700">
              <a:solidFill>
                <a:schemeClr val="dk2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d. Reúna todos os componentes utilizados nesta aula e os organize novamente, junto aos demais, no kit de Robótica.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