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  <p15:guide id="3" pos="5386">
          <p15:clr>
            <a:srgbClr val="747775"/>
          </p15:clr>
        </p15:guide>
        <p15:guide id="4" pos="34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  <p:guide pos="5386"/>
        <p:guide pos="3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e224c5ae30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1e224c5ae30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e2485ba14b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e2485ba14b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e224c5ae30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e224c5ae30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e224c5ae30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e224c5ae30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e224c5ae3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e224c5ae3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e224c5ae30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e224c5ae30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e224c5ae30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e224c5ae30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e224c5ae30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e224c5ae30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e224c5ae30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e224c5ae30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e2485ba14b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e2485ba14b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e2485ba14b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e2485ba14b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e224c5ae30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e224c5ae30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e224c5ae30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e224c5ae30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5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Relationship Id="rId4" Type="http://schemas.openxmlformats.org/officeDocument/2006/relationships/hyperlink" Target="https://www.primeled.com.br/comprar-painel-led-outdoor" TargetMode="External"/><Relationship Id="rId5" Type="http://schemas.openxmlformats.org/officeDocument/2006/relationships/image" Target="../media/image1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Relationship Id="rId4" Type="http://schemas.openxmlformats.org/officeDocument/2006/relationships/hyperlink" Target="https://www.ledwave.com.br/blogs/paineis-de-led-indoor-ou-outdoor-quais-sao-as-diferencas/" TargetMode="External"/><Relationship Id="rId5" Type="http://schemas.openxmlformats.org/officeDocument/2006/relationships/image" Target="../media/image1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3.png"/><Relationship Id="rId4" Type="http://schemas.openxmlformats.org/officeDocument/2006/relationships/hyperlink" Target="https://aluno.escoladigital.pr.gov.br/robotica/aulas/educacional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png"/><Relationship Id="rId4" Type="http://schemas.openxmlformats.org/officeDocument/2006/relationships/image" Target="../media/image1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1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Relationship Id="rId4" Type="http://schemas.openxmlformats.org/officeDocument/2006/relationships/hyperlink" Target="https://aluno.escoladigital.pr.gov.br/robotica/aulas/educacional" TargetMode="External"/><Relationship Id="rId5" Type="http://schemas.openxmlformats.org/officeDocument/2006/relationships/hyperlink" Target="https://rebrand.ly/a07robotica2" TargetMode="External"/><Relationship Id="rId6" Type="http://schemas.openxmlformats.org/officeDocument/2006/relationships/image" Target="../media/image1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700319" cy="48387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Google Shape;112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22"/>
          <p:cNvSpPr txBox="1"/>
          <p:nvPr/>
        </p:nvSpPr>
        <p:spPr>
          <a:xfrm>
            <a:off x="540000" y="1659725"/>
            <a:ext cx="8010000" cy="10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Conheça exemplos do uso de painéis de LED em outdoors, disponível em: </a:t>
            </a:r>
            <a:r>
              <a:rPr lang="pt-BR" sz="1700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https://www.primeled.com.br/comprar-painel-led-outdoor</a:t>
            </a:r>
            <a:r>
              <a:rPr lang="pt-BR" sz="1700">
                <a:solidFill>
                  <a:schemeClr val="dk1"/>
                </a:solidFill>
              </a:rPr>
              <a:t>.</a:t>
            </a:r>
            <a:endParaRPr sz="1700">
              <a:solidFill>
                <a:schemeClr val="dk1"/>
              </a:solidFill>
            </a:endParaRPr>
          </a:p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2"/>
              </a:solidFill>
            </a:endParaRPr>
          </a:p>
        </p:txBody>
      </p:sp>
      <p:pic>
        <p:nvPicPr>
          <p:cNvPr id="114" name="Google Shape;114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0000" y="2528011"/>
            <a:ext cx="1564500" cy="1548275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2"/>
          <p:cNvSpPr txBox="1"/>
          <p:nvPr/>
        </p:nvSpPr>
        <p:spPr>
          <a:xfrm>
            <a:off x="1978800" y="3078950"/>
            <a:ext cx="59652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Google Shape;120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23"/>
          <p:cNvSpPr txBox="1"/>
          <p:nvPr/>
        </p:nvSpPr>
        <p:spPr>
          <a:xfrm>
            <a:off x="540000" y="1264425"/>
            <a:ext cx="8010000" cy="13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Entenda a diferença entre painéis de LED INDOOR e OUTDOOR, disponível em: </a:t>
            </a:r>
            <a:r>
              <a:rPr lang="pt-BR" sz="1700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https://www.ledwave.com.br/blogs/paineis-de-led-indoor-ou-outdoor-quais-sao-as-diferencas/</a:t>
            </a:r>
            <a:r>
              <a:rPr lang="pt-BR" sz="1700">
                <a:solidFill>
                  <a:schemeClr val="dk2"/>
                </a:solidFill>
              </a:rPr>
              <a:t>. </a:t>
            </a:r>
            <a:endParaRPr sz="1700">
              <a:solidFill>
                <a:schemeClr val="dk2"/>
              </a:solidFill>
            </a:endParaRPr>
          </a:p>
        </p:txBody>
      </p:sp>
      <p:pic>
        <p:nvPicPr>
          <p:cNvPr id="122" name="Google Shape;122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0000" y="2714625"/>
            <a:ext cx="1529700" cy="1547674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23"/>
          <p:cNvSpPr txBox="1"/>
          <p:nvPr/>
        </p:nvSpPr>
        <p:spPr>
          <a:xfrm>
            <a:off x="2878925" y="2714625"/>
            <a:ext cx="69081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28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24"/>
          <p:cNvSpPr txBox="1"/>
          <p:nvPr/>
        </p:nvSpPr>
        <p:spPr>
          <a:xfrm>
            <a:off x="540000" y="914400"/>
            <a:ext cx="8010000" cy="405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a. Confira, compartilhando seu projeto com os demais colegas, se o objetivo foi alcançado.  </a:t>
            </a:r>
            <a:endParaRPr sz="1700">
              <a:solidFill>
                <a:schemeClr val="dk2"/>
              </a:solidFill>
            </a:endParaRPr>
          </a:p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b. Analise seu projeto desenvolvido, de modo a atender aos requisitos para funcionamento de uma matriz de LED. </a:t>
            </a:r>
            <a:endParaRPr sz="1700">
              <a:solidFill>
                <a:schemeClr val="dk2"/>
              </a:solidFill>
            </a:endParaRPr>
          </a:p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c. Reflita se as seguintes situações ocorreram:</a:t>
            </a:r>
            <a:endParaRPr sz="1700">
              <a:solidFill>
                <a:schemeClr val="dk2"/>
              </a:solidFill>
            </a:endParaRPr>
          </a:p>
          <a:p>
            <a:pPr indent="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i. Colaboração e Cooperação: você e os membros de sua equipe interagiram entre si, compartilhando ideias que promoveram a aprendizagem e o desenvolvimento deste projeto?</a:t>
            </a:r>
            <a:endParaRPr sz="1700">
              <a:solidFill>
                <a:schemeClr val="dk2"/>
              </a:solidFill>
            </a:endParaRPr>
          </a:p>
          <a:p>
            <a:pPr indent="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ii. Pensamento Crítico e Resolução de Problemas: você conseguiu identificar os problemas, analisar informações e tomar decisões de modo a contribuir para o projeto desenvolvido? </a:t>
            </a:r>
            <a:endParaRPr sz="1700">
              <a:solidFill>
                <a:schemeClr val="dk2"/>
              </a:solidFill>
            </a:endParaRPr>
          </a:p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d. Reúna todos os componentes utilizados nesta aula e os organize novamente, junto aos demais, no kit de robótica.</a:t>
            </a:r>
            <a:endParaRPr sz="1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3605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25"/>
          <p:cNvSpPr txBox="1"/>
          <p:nvPr/>
        </p:nvSpPr>
        <p:spPr>
          <a:xfrm>
            <a:off x="540000" y="1253075"/>
            <a:ext cx="8010000" cy="19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sz="1700">
                <a:solidFill>
                  <a:srgbClr val="595959"/>
                </a:solidFill>
              </a:rPr>
              <a:t>PARANÁ. Secretaria Estadual de Educação do Estado do Paraná (SEED/PR). Diretoria de Tecnologias de Informação (DTI). Coordenação de Tecnologias Educacionais. (CTE). Robótica Educacional- Módulo 2. </a:t>
            </a:r>
            <a:r>
              <a:rPr b="1" lang="pt-BR" sz="1700">
                <a:solidFill>
                  <a:srgbClr val="595959"/>
                </a:solidFill>
              </a:rPr>
              <a:t>Aula 07 - Desenhando na Matriz de LEDs</a:t>
            </a:r>
            <a:r>
              <a:rPr lang="pt-BR" sz="1700">
                <a:solidFill>
                  <a:srgbClr val="595959"/>
                </a:solidFill>
              </a:rPr>
              <a:t>.</a:t>
            </a:r>
            <a:r>
              <a:rPr b="1" lang="pt-BR" sz="1700">
                <a:solidFill>
                  <a:srgbClr val="595959"/>
                </a:solidFill>
              </a:rPr>
              <a:t> </a:t>
            </a:r>
            <a:r>
              <a:rPr lang="pt-BR" sz="1700">
                <a:solidFill>
                  <a:srgbClr val="595959"/>
                </a:solidFill>
              </a:rPr>
              <a:t>Disponível em: </a:t>
            </a:r>
            <a:r>
              <a:rPr lang="pt-BR" sz="1700" u="sng">
                <a:solidFill>
                  <a:srgbClr val="0097A7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https://aluno.escoladigital.pr.gov.br/robotica/aulas/educacional</a:t>
            </a:r>
            <a:r>
              <a:rPr lang="pt-BR" sz="1700">
                <a:solidFill>
                  <a:srgbClr val="595959"/>
                </a:solidFill>
              </a:rPr>
              <a:t>  Acesso em:  02 mai. 2023</a:t>
            </a:r>
            <a:r>
              <a:rPr lang="pt-BR" sz="1700">
                <a:solidFill>
                  <a:srgbClr val="000000"/>
                </a:solidFill>
              </a:rPr>
              <a:t>.</a:t>
            </a:r>
            <a:endParaRPr sz="1700">
              <a:solidFill>
                <a:srgbClr val="595959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Google Shape;140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700319" cy="48387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 txBox="1"/>
          <p:nvPr/>
        </p:nvSpPr>
        <p:spPr>
          <a:xfrm>
            <a:off x="504275" y="1443025"/>
            <a:ext cx="4275000" cy="19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Nesta aula, iremos rever sua aplicabilidade da Matriz de LED 8x8 e aprimorar a configuração, criando mensagens diferenciadas na forma de figuras e desenhos para exposição do painel de LED. </a:t>
            </a:r>
            <a:endParaRPr sz="1700">
              <a:solidFill>
                <a:schemeClr val="dk2"/>
              </a:solidFill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90575" y="2014549"/>
            <a:ext cx="2259425" cy="2431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5"/>
          <p:cNvSpPr txBox="1"/>
          <p:nvPr/>
        </p:nvSpPr>
        <p:spPr>
          <a:xfrm>
            <a:off x="185750" y="1871675"/>
            <a:ext cx="8971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 txBox="1"/>
          <p:nvPr/>
        </p:nvSpPr>
        <p:spPr>
          <a:xfrm>
            <a:off x="540000" y="1318600"/>
            <a:ext cx="4575000" cy="19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Rever e implementar a programação da matriz de LED através do Arduino; 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Criar uma nova configuração de mensagem no painel de mensagem; 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Conhecer outras bibliotecas necessárias para configuração do Arduino.</a:t>
            </a:r>
            <a:endParaRPr sz="1700">
              <a:solidFill>
                <a:schemeClr val="dk2"/>
              </a:solidFill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00750" y="1492525"/>
            <a:ext cx="2307451" cy="3205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6"/>
          <p:cNvSpPr txBox="1"/>
          <p:nvPr/>
        </p:nvSpPr>
        <p:spPr>
          <a:xfrm>
            <a:off x="4572000" y="1731175"/>
            <a:ext cx="3978000" cy="225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01 Placa Arduino Uno R3;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01 Cabo USB; 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01 Placa Protoboard; 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01 Módulo Matriz de LED;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05 Jumpers Macho-Macho; 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Notebook; 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Software Arduino IDE.</a:t>
            </a:r>
            <a:endParaRPr sz="1700">
              <a:solidFill>
                <a:schemeClr val="dk2"/>
              </a:solidFill>
            </a:endParaRPr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7399" y="1771651"/>
            <a:ext cx="2513461" cy="278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7"/>
          <p:cNvSpPr txBox="1"/>
          <p:nvPr/>
        </p:nvSpPr>
        <p:spPr>
          <a:xfrm>
            <a:off x="540000" y="1814525"/>
            <a:ext cx="8010000" cy="16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Os outdoors luminosos têm sido um símbolo de modernidade e estão incorporados à paisagem urbana das grandes cidades como exibidores de propagandas e marketing visual, a fim de ter um alcance e visibilidade maior, além de </a:t>
            </a:r>
            <a:r>
              <a:rPr lang="pt-BR" sz="1700">
                <a:solidFill>
                  <a:schemeClr val="dk2"/>
                </a:solidFill>
              </a:rPr>
              <a:t>serem</a:t>
            </a:r>
            <a:r>
              <a:rPr lang="pt-BR" sz="1700">
                <a:solidFill>
                  <a:schemeClr val="dk2"/>
                </a:solidFill>
              </a:rPr>
              <a:t> resistentes às variações climáticas, atingem um grande número de pessoas.  </a:t>
            </a:r>
            <a:endParaRPr sz="1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8"/>
          <p:cNvSpPr txBox="1"/>
          <p:nvPr/>
        </p:nvSpPr>
        <p:spPr>
          <a:xfrm>
            <a:off x="540000" y="1814525"/>
            <a:ext cx="8010000" cy="13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Os painéis de LEDs são dispositivos de saída que fazem o uso de diodos emissores de luz (LEDs) para exibir dados e informações. Esse tipo de Display é confundido com as telas de LCD retroiluminado por LED, atualmente, bastante utilizado em laptops ou monitores, erroneamente chamados de telas de LED.</a:t>
            </a:r>
            <a:endParaRPr sz="1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9"/>
          <p:cNvSpPr txBox="1"/>
          <p:nvPr/>
        </p:nvSpPr>
        <p:spPr>
          <a:xfrm>
            <a:off x="540000" y="1814525"/>
            <a:ext cx="8010000" cy="192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As Matrizes de LEDs podem ser de dois tipos: ânodo comum ou cátodo comum. A diferença entre essas duas configurações de matrizes de LED é como se pode acender um determinado LED. </a:t>
            </a:r>
            <a:endParaRPr sz="1700">
              <a:solidFill>
                <a:schemeClr val="dk2"/>
              </a:solidFill>
            </a:endParaRPr>
          </a:p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Na matriz de ânodo comum, os LEDs são acionados aplicando uma tensão positiva em suas linhas e uma negativa em suas colunas. Já nas matrizes de cátodo comum, os LEDs são acionados aplicando uma tensão negativa nas linhas e uma positiva em suas colunas.</a:t>
            </a:r>
            <a:endParaRPr sz="1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20"/>
          <p:cNvSpPr txBox="1"/>
          <p:nvPr/>
        </p:nvSpPr>
        <p:spPr>
          <a:xfrm>
            <a:off x="540000" y="985850"/>
            <a:ext cx="8010000" cy="27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700">
                <a:solidFill>
                  <a:schemeClr val="dk2"/>
                </a:solidFill>
              </a:rPr>
              <a:t>Vamos ao nosso projeto!</a:t>
            </a:r>
            <a:endParaRPr sz="1700">
              <a:solidFill>
                <a:schemeClr val="dk2"/>
              </a:solidFill>
            </a:endParaRPr>
          </a:p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00">
              <a:solidFill>
                <a:schemeClr val="dk2"/>
              </a:solidFill>
            </a:endParaRPr>
          </a:p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700">
                <a:solidFill>
                  <a:schemeClr val="dk2"/>
                </a:solidFill>
              </a:rPr>
              <a:t>Acesse o passo a passo na</a:t>
            </a:r>
            <a:r>
              <a:rPr b="1" lang="pt-BR" sz="1700">
                <a:solidFill>
                  <a:schemeClr val="dk2"/>
                </a:solidFill>
              </a:rPr>
              <a:t> Aula 07 - Desenhando na Matriz de LEDs</a:t>
            </a:r>
            <a:r>
              <a:rPr lang="pt-BR" sz="1700">
                <a:solidFill>
                  <a:schemeClr val="dk2"/>
                </a:solidFill>
              </a:rPr>
              <a:t>, módulo 2, disponível em:</a:t>
            </a:r>
            <a:r>
              <a:rPr lang="pt-BR" sz="1700">
                <a:solidFill>
                  <a:schemeClr val="dk1"/>
                </a:solidFill>
              </a:rPr>
              <a:t> </a:t>
            </a:r>
            <a:r>
              <a:rPr lang="pt-BR" sz="1700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Robótica Educacional</a:t>
            </a:r>
            <a:r>
              <a:rPr lang="pt-BR" sz="1700">
                <a:solidFill>
                  <a:schemeClr val="dk1"/>
                </a:solidFill>
              </a:rPr>
              <a:t>.</a:t>
            </a:r>
            <a:endParaRPr sz="17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Com o intuito de auxiliar na montagem e na programação desta aula, apresentamos um videotutorial, disponível em:</a:t>
            </a:r>
            <a:r>
              <a:rPr lang="pt-BR" sz="1700"/>
              <a:t> </a:t>
            </a:r>
            <a:r>
              <a:rPr lang="pt-BR" sz="1700" u="sng">
                <a:solidFill>
                  <a:schemeClr val="hlink"/>
                </a:solidFill>
                <a:hlinkClick r:id="rId5"/>
              </a:rPr>
              <a:t>https://rebrand.ly/a07robotica2</a:t>
            </a:r>
            <a:r>
              <a:rPr lang="pt-BR" sz="1700"/>
              <a:t>. </a:t>
            </a:r>
            <a:endParaRPr sz="1700"/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</p:txBody>
      </p:sp>
      <p:pic>
        <p:nvPicPr>
          <p:cNvPr id="101" name="Google Shape;101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40000" y="3490925"/>
            <a:ext cx="1425274" cy="1445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1"/>
          <p:cNvSpPr txBox="1"/>
          <p:nvPr/>
        </p:nvSpPr>
        <p:spPr>
          <a:xfrm>
            <a:off x="540000" y="1414475"/>
            <a:ext cx="8010000" cy="10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Adicione um Potenciômetro para facilitar o controle da velocidade de modo que os caracteres se movimentem no Display sem a necessidade de mexer no código.</a:t>
            </a:r>
            <a:endParaRPr sz="1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