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5386">
          <p15:clr>
            <a:srgbClr val="747775"/>
          </p15:clr>
        </p15:guide>
        <p15:guide id="4" pos="3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5386"/>
        <p:guide pos="3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e2573efb09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e2573efb0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224c5ae3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e224c5ae3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e224c5ae3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e224c5ae3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e224c5ae3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e224c5ae3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e224c5ae3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e224c5ae3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e224c5a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e224c5a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e224c5ae3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e224c5ae3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224c5ae3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224c5ae3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e224c5ae3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e224c5ae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224c5ae30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224c5ae30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2573efb0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e2573efb0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2573efb0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2573efb0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e2573efb0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e2573efb0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e2573efb0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e2573efb0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hyperlink" Target="https://aluno.escoladigital.pr.gov.br/robotica/aulas/educacional" TargetMode="External"/><Relationship Id="rId5" Type="http://schemas.openxmlformats.org/officeDocument/2006/relationships/hyperlink" Target="https://rebrand.ly/a10robotica2" TargetMode="External"/><Relationship Id="rId6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hyperlink" Target="https://aluno.escoladigital.pr.gov.br/robotica/aulas/educaciona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540000" y="1814525"/>
            <a:ext cx="8010000" cy="19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</a:t>
            </a:r>
            <a:r>
              <a:rPr lang="pt-BR" sz="1700">
                <a:solidFill>
                  <a:schemeClr val="dk2"/>
                </a:solidFill>
              </a:rPr>
              <a:t> Kit Chassi 2WD </a:t>
            </a:r>
            <a:r>
              <a:rPr lang="pt-BR" sz="1700">
                <a:solidFill>
                  <a:schemeClr val="dk2"/>
                </a:solidFill>
              </a:rPr>
              <a:t>serve de base para a construção do robô. Possui uma estrutura de acrílico com furos para que sejam acoplados equipamentos e peças com parafusos, além de três rodas, sendo duas de borracha e uma universal, para realizar giros; um suporte para inserir as pilhas e dois motores DC para movimentar as rodas.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5322075" y="13501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 txBox="1"/>
          <p:nvPr/>
        </p:nvSpPr>
        <p:spPr>
          <a:xfrm>
            <a:off x="540000" y="895350"/>
            <a:ext cx="8010000" cy="28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Vamos ao nosso projeto!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Acesse o passo a passo na</a:t>
            </a:r>
            <a:r>
              <a:rPr b="1" lang="pt-BR" sz="1700">
                <a:solidFill>
                  <a:schemeClr val="dk2"/>
                </a:solidFill>
              </a:rPr>
              <a:t> Aula 10 - Robô Ultrasônico</a:t>
            </a:r>
            <a:r>
              <a:rPr lang="pt-BR" sz="1700">
                <a:solidFill>
                  <a:schemeClr val="dk2"/>
                </a:solidFill>
              </a:rPr>
              <a:t>, Módulo 2,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Robótica Educacional</a:t>
            </a:r>
            <a:r>
              <a:rPr lang="pt-BR" sz="1700">
                <a:solidFill>
                  <a:schemeClr val="dk1"/>
                </a:solidFill>
              </a:rPr>
              <a:t>.</a:t>
            </a:r>
            <a:endParaRPr sz="17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>
                <a:solidFill>
                  <a:schemeClr val="dk2"/>
                </a:solidFill>
              </a:rPr>
              <a:t>Com o intuito de auxiliar na montagem e na programação desta aula, apresentamos um videotutorial, disponível em:</a:t>
            </a:r>
            <a:r>
              <a:rPr lang="pt-BR" sz="1700">
                <a:solidFill>
                  <a:schemeClr val="dk1"/>
                </a:solidFill>
              </a:rPr>
              <a:t> </a:t>
            </a:r>
            <a:r>
              <a:rPr lang="pt-BR" sz="1700" u="sng">
                <a:solidFill>
                  <a:schemeClr val="hlink"/>
                </a:solidFill>
                <a:hlinkClick r:id="rId5"/>
              </a:rPr>
              <a:t>https://rebrand.ly/a10robotica2</a:t>
            </a:r>
            <a:r>
              <a:rPr lang="pt-BR" sz="1700">
                <a:solidFill>
                  <a:schemeClr val="dk1"/>
                </a:solidFill>
              </a:rPr>
              <a:t>. 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999" y="3560625"/>
            <a:ext cx="1254113" cy="127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4"/>
          <p:cNvSpPr txBox="1"/>
          <p:nvPr/>
        </p:nvSpPr>
        <p:spPr>
          <a:xfrm>
            <a:off x="492925" y="1643075"/>
            <a:ext cx="80571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Que tal acoplar o sensor ultrassônico sobre um suporte fixado a um micro servo e, quando o robô se deparar </a:t>
            </a:r>
            <a:r>
              <a:rPr lang="pt-BR" sz="1700">
                <a:solidFill>
                  <a:schemeClr val="dk2"/>
                </a:solidFill>
              </a:rPr>
              <a:t>com um</a:t>
            </a:r>
            <a:r>
              <a:rPr lang="pt-BR" sz="1700">
                <a:solidFill>
                  <a:schemeClr val="dk2"/>
                </a:solidFill>
              </a:rPr>
              <a:t> obstáculo, ele possa “olhar” para os dois lados e tomar a decisão da direção menos obstruída para seguir?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5"/>
          <p:cNvSpPr txBox="1"/>
          <p:nvPr/>
        </p:nvSpPr>
        <p:spPr>
          <a:xfrm>
            <a:off x="540000" y="978700"/>
            <a:ext cx="80100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a. Confira, compartilhando seu projeto com os demais colegas, se o objetivo foi alcançado;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b. Analise seu projeto desenvolvido, de modo a atender aos requisitos para funcionamento do robô ultrassônico;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c. Reflita se as seguintes situações ocorreram: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i. Colaboração e Cooperação: você e os membros de sua equipe interagiram entre si, compartilhando ideias que promoveram a aprendizagem e o desenvolvimento deste projeto?  </a:t>
            </a:r>
            <a:endParaRPr sz="1700">
              <a:solidFill>
                <a:schemeClr val="dk2"/>
              </a:solidFill>
            </a:endParaRPr>
          </a:p>
          <a:p>
            <a:pPr indent="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ii. Pensamento Crítico e Resolução de Problemas: você conseguiu identificar os problemas, analisar informações e tomar decisões de modo a contribuir para o projeto desenvolvido? 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d. Reúna todos os componentes utilizados nesta aula e os organize novamente, junto aos demais, no kit de robótica.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3605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6"/>
          <p:cNvSpPr txBox="1"/>
          <p:nvPr/>
        </p:nvSpPr>
        <p:spPr>
          <a:xfrm>
            <a:off x="540000" y="1862675"/>
            <a:ext cx="80100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700">
                <a:solidFill>
                  <a:srgbClr val="595959"/>
                </a:solidFill>
              </a:rPr>
              <a:t>PARANÁ. Secretaria Estadual de Educação do Estado do Paraná (SEED/PR). Diretoria de Tecnologias de Informação (DTI). Coordenação de Tecnologias Educacionais. (CTE). Robótica Educacional- Módulo 2. </a:t>
            </a:r>
            <a:r>
              <a:rPr b="1" lang="pt-BR" sz="1700">
                <a:solidFill>
                  <a:srgbClr val="595959"/>
                </a:solidFill>
              </a:rPr>
              <a:t>Aula 10 - Robô ultrassônico. </a:t>
            </a:r>
            <a:r>
              <a:rPr lang="pt-BR" sz="1700">
                <a:solidFill>
                  <a:srgbClr val="595959"/>
                </a:solidFill>
              </a:rPr>
              <a:t>Disponível em: </a:t>
            </a:r>
            <a:r>
              <a:rPr lang="pt-BR" sz="1700" u="sng">
                <a:solidFill>
                  <a:srgbClr val="0097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https://aluno.escoladigital.pr.gov.br/robotica/aulas/educacional</a:t>
            </a:r>
            <a:r>
              <a:rPr lang="pt-BR" sz="1700">
                <a:solidFill>
                  <a:srgbClr val="595959"/>
                </a:solidFill>
              </a:rPr>
              <a:t>  Acesso em:  02 mai. 2023</a:t>
            </a:r>
            <a:r>
              <a:rPr lang="pt-BR" sz="1700">
                <a:solidFill>
                  <a:srgbClr val="000000"/>
                </a:solidFill>
              </a:rPr>
              <a:t>.</a:t>
            </a:r>
            <a:endParaRPr sz="1700">
              <a:solidFill>
                <a:srgbClr val="595959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00319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/>
        </p:nvSpPr>
        <p:spPr>
          <a:xfrm>
            <a:off x="540000" y="1447800"/>
            <a:ext cx="48822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Nesta aula, iremos recordar o uso do Sensor de Distância Ultrassônico HC-SR04 e desenvolver um protótipo utilizando esse sensor para programar um robô que consiga desviar de obstáculos de forma autônoma. 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525" y="2264549"/>
            <a:ext cx="2259425" cy="24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540000" y="1393025"/>
            <a:ext cx="5525100" cy="3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Recordar o uso do Sensor de Distância Ultrassônico HC-SR04;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Desenvolver um protótipo de Robô Ultrassônico;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Programar o Robô utilizando o Sensor de Distância Ultrassônico HSR – SR04 para reconhecer os obstáculos em determinadas distâncias e desviá-los.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Estimular a criação de novos projetos para aplicações de Robôs Autônomos, sensores e suas funcionalidades.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5125" y="1700925"/>
            <a:ext cx="2157425" cy="29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75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540000" y="1531150"/>
            <a:ext cx="4032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Placa Arduino Uno R3;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Cabo USB; • 01 Sensor de Distância Ultrassônico HC-SR04;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Motor Shield L293D Driver Ponte H para Arduino;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Kit Chassi 2WD Robô para Arduino;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4</a:t>
            </a:r>
            <a:r>
              <a:rPr lang="pt-BR" sz="1700">
                <a:solidFill>
                  <a:schemeClr val="dk2"/>
                </a:solidFill>
              </a:rPr>
              <a:t> Jumpers Fêmea-Fêmea;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4572000" y="1488300"/>
            <a:ext cx="39780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Bateria 9V ou compartimento com baterias;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Notebook;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Software Arduino IDE.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chave de fenda pequena;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pt-BR" sz="1700">
                <a:solidFill>
                  <a:schemeClr val="dk2"/>
                </a:solidFill>
              </a:rPr>
              <a:t>01 Suporte para o sensor ultrassônico (papelão, plástico ou fita adesiva)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540000" y="1535900"/>
            <a:ext cx="4032000" cy="28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Na atualidade, temos muitos modelos de robôs sendo utilizados para executar ações simples, tanto em indústrias, empresas, como também nas residências. Por exemplo, aqueles aspiradores de pó que funcionam sozinhos, além de </a:t>
            </a:r>
            <a:r>
              <a:rPr lang="pt-BR" sz="1700">
                <a:solidFill>
                  <a:schemeClr val="dk2"/>
                </a:solidFill>
              </a:rPr>
              <a:t>catarem</a:t>
            </a:r>
            <a:r>
              <a:rPr lang="pt-BR" sz="1700">
                <a:solidFill>
                  <a:schemeClr val="dk2"/>
                </a:solidFill>
              </a:rPr>
              <a:t> as sujeiras e o pó, desviam de obstáculos  (</a:t>
            </a:r>
            <a:r>
              <a:rPr lang="pt-BR" sz="1700">
                <a:solidFill>
                  <a:schemeClr val="dk2"/>
                </a:solidFill>
              </a:rPr>
              <a:t>Figura</a:t>
            </a:r>
            <a:r>
              <a:rPr lang="pt-BR" sz="1700">
                <a:solidFill>
                  <a:schemeClr val="dk2"/>
                </a:solidFill>
              </a:rPr>
              <a:t> 1).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7825" y="1938150"/>
            <a:ext cx="3064701" cy="1877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5540175" y="14930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1 - Robô Aspirador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540000" y="1814525"/>
            <a:ext cx="8010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</a:t>
            </a:r>
            <a:r>
              <a:rPr lang="pt-BR" sz="1700">
                <a:solidFill>
                  <a:schemeClr val="dk2"/>
                </a:solidFill>
              </a:rPr>
              <a:t> maioria </a:t>
            </a:r>
            <a:r>
              <a:rPr lang="pt-BR" sz="1700">
                <a:solidFill>
                  <a:schemeClr val="dk2"/>
                </a:solidFill>
              </a:rPr>
              <a:t>desses</a:t>
            </a:r>
            <a:r>
              <a:rPr lang="pt-BR" sz="1700">
                <a:solidFill>
                  <a:schemeClr val="dk2"/>
                </a:solidFill>
              </a:rPr>
              <a:t> robôs usa sensores ultrassônicos. Esses sensores emitem ondas sonoras de alta frequência, que são refletidas ao deparar com um obstáculo, possibilitando o robô fazer o cálculo da distância até o obstáculo, para que então, o robô possa desviar e executar o trabalho com precisão, além disso, esse sensor colabora para que o robô possa corrigir seu trajeto.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4572000" y="1814525"/>
            <a:ext cx="3978000" cy="1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Em nosso projeto iremos trabalhar com o Sensor de Distância Ultrassônico HC-SR04 (Figura 2).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4675" y="1121600"/>
            <a:ext cx="2332875" cy="390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7" name="Google Shape;97;p19"/>
          <p:cNvSpPr txBox="1"/>
          <p:nvPr/>
        </p:nvSpPr>
        <p:spPr>
          <a:xfrm>
            <a:off x="0" y="728675"/>
            <a:ext cx="449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2 – Sensor de Distância Ultrassônico HC-SR0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540000" y="1814525"/>
            <a:ext cx="8010000" cy="22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sensor emite ondas sonoras de frequência ultrassônica e essas ao se deparar com objetos são refletidas na direção do sensor. A distância entre o sensor e o objeto que refletiu a onda é calculada com base no tempo entre o envio e leitura de retorno e a velocidade do som que é praticamente constante no ar (340 m/s). Essas ondas não são audíveis pelo ouvido humano. 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O pulso ultrassônico é ativado através do pino Trig e a leitura de volta é realizada por meio do pino Echo. 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0"/>
            <a:ext cx="8700319" cy="483870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/>
        </p:nvSpPr>
        <p:spPr>
          <a:xfrm>
            <a:off x="540000" y="1357325"/>
            <a:ext cx="4032000" cy="13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2"/>
                </a:solidFill>
              </a:rPr>
              <a:t>Além desse sensor, outro componente importante é o Kit Chassi 2WD Robô para Arduino (Figura 3).</a:t>
            </a:r>
            <a:endParaRPr sz="1700">
              <a:solidFill>
                <a:schemeClr val="dk2"/>
              </a:solidFill>
            </a:endParaRPr>
          </a:p>
          <a:p>
            <a:pPr indent="45720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5132" y="1584775"/>
            <a:ext cx="1922392" cy="3306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21"/>
          <p:cNvSpPr txBox="1"/>
          <p:nvPr/>
        </p:nvSpPr>
        <p:spPr>
          <a:xfrm>
            <a:off x="5322075" y="96917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</a:rPr>
              <a:t>Figura 3 – Kit Chassi 2WD Robô para Arduino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