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  <p15:guide id="3" pos="5386">
          <p15:clr>
            <a:srgbClr val="747775"/>
          </p15:clr>
        </p15:guide>
        <p15:guide id="4" pos="28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5386"/>
        <p:guide pos="28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e224c5ae30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e224c5ae3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e224c5ae30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e224c5ae30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e224c5ae3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e224c5ae3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e224c5ae3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e224c5ae3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e224c5ae3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e224c5ae3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e31823e26e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e31823e26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e224c5ae30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e224c5ae30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e340e8287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e340e8287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e224c5ae30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e224c5ae30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e224c5ae30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e224c5ae3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e224c5ae30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e224c5ae30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Relationship Id="rId4" Type="http://schemas.openxmlformats.org/officeDocument/2006/relationships/hyperlink" Target="https://aluno.escoladigital.pr.gov.br/robotica/aulas/educacional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hyperlink" Target="https://aluno.escoladigital.pr.gov.br/robotica/aulas/educacional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00319" cy="4838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2"/>
          <p:cNvSpPr txBox="1"/>
          <p:nvPr/>
        </p:nvSpPr>
        <p:spPr>
          <a:xfrm>
            <a:off x="443725" y="1055075"/>
            <a:ext cx="8106300" cy="40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a. Confira, compartilhando seu projeto com os demais colegas, se o objetivo foi alcançado; 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b. Analise seu projeto desenvolvido, de modo a atender aos requisitos para funcionamento de um mecanismo de irrigação automática; 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c. Reflita se as seguintes situações ocorreram: </a:t>
            </a:r>
            <a:endParaRPr sz="1700">
              <a:solidFill>
                <a:schemeClr val="dk2"/>
              </a:solidFill>
            </a:endParaRPr>
          </a:p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i. Colaboração e Cooperação: você e os membros de sua equipe interagiram entre si, compartilhando ideias que promoveram a aprendizagem e o desenvolvimento deste projeto? </a:t>
            </a:r>
            <a:endParaRPr sz="1700">
              <a:solidFill>
                <a:schemeClr val="dk2"/>
              </a:solidFill>
            </a:endParaRPr>
          </a:p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ii. Pensamento Crítico e Resolução de Problemas: você conseguiu identificar os problemas, analisar informações e tomar decisões de modo a contribuir para o projeto desenvolvido? 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d. Reúna todos os componentes utilizados nesta aula e os organize novamente, junto aos demais, no kit de robótica.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3605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3"/>
          <p:cNvSpPr txBox="1"/>
          <p:nvPr/>
        </p:nvSpPr>
        <p:spPr>
          <a:xfrm>
            <a:off x="152400" y="1176875"/>
            <a:ext cx="8942400" cy="22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595959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595959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700">
                <a:solidFill>
                  <a:srgbClr val="595959"/>
                </a:solidFill>
              </a:rPr>
              <a:t>PARANÁ. Secretaria Estadual de Educação do Estado do Paraná (SEED/PR). Diretoria de Tecnologias de Informação (DTI). Coordenação de Tecnologias Educacionais. (CTE). Robótica Educacional- Módulo 2. </a:t>
            </a:r>
            <a:r>
              <a:rPr b="1" lang="pt-BR" sz="1700">
                <a:solidFill>
                  <a:srgbClr val="595959"/>
                </a:solidFill>
              </a:rPr>
              <a:t>Aula 13 - Mecanismo: irrigador automático</a:t>
            </a:r>
            <a:r>
              <a:rPr lang="pt-BR" sz="1700">
                <a:solidFill>
                  <a:srgbClr val="595959"/>
                </a:solidFill>
              </a:rPr>
              <a:t>.</a:t>
            </a:r>
            <a:r>
              <a:rPr b="1" lang="pt-BR" sz="1700">
                <a:solidFill>
                  <a:srgbClr val="595959"/>
                </a:solidFill>
              </a:rPr>
              <a:t> </a:t>
            </a:r>
            <a:r>
              <a:rPr lang="pt-BR" sz="1700">
                <a:solidFill>
                  <a:srgbClr val="595959"/>
                </a:solidFill>
              </a:rPr>
              <a:t>Disponível em: </a:t>
            </a:r>
            <a:r>
              <a:rPr lang="pt-BR" sz="1700" u="sng">
                <a:solidFill>
                  <a:srgbClr val="0097A7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https://aluno.escoladigital.pr.gov.br/robotica/aulas/educacional</a:t>
            </a:r>
            <a:r>
              <a:rPr lang="pt-BR" sz="1700">
                <a:solidFill>
                  <a:srgbClr val="595959"/>
                </a:solidFill>
              </a:rPr>
              <a:t>  Acesso em:  02 mai. 2023</a:t>
            </a:r>
            <a:r>
              <a:rPr lang="pt-BR" sz="1700">
                <a:solidFill>
                  <a:srgbClr val="000000"/>
                </a:solidFill>
              </a:rPr>
              <a:t>.</a:t>
            </a:r>
            <a:endParaRPr sz="1700">
              <a:solidFill>
                <a:srgbClr val="595959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00319" cy="4838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/>
        </p:nvSpPr>
        <p:spPr>
          <a:xfrm>
            <a:off x="207175" y="1371600"/>
            <a:ext cx="895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775" y="2257424"/>
            <a:ext cx="2259425" cy="243125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4049625" y="1551575"/>
            <a:ext cx="4500300" cy="19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Nesta aula, você terá a oportunidade de programar um protótipo, constituído por componentes eletrônicos, que permite simular o mecanismo utilizado em irrigadores automáticos. 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/>
        </p:nvSpPr>
        <p:spPr>
          <a:xfrm>
            <a:off x="457200" y="1871675"/>
            <a:ext cx="4988700" cy="16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Demonstrar a importância da irrigação automática na manutenção hídrica de plantas;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Simular o mecanismo de funcionamento de um irrigador automático.</a:t>
            </a:r>
            <a:endParaRPr sz="1700">
              <a:solidFill>
                <a:schemeClr val="dk2"/>
              </a:solidFill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31325" y="1722475"/>
            <a:ext cx="2294025" cy="318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 txBox="1"/>
          <p:nvPr/>
        </p:nvSpPr>
        <p:spPr>
          <a:xfrm>
            <a:off x="457200" y="1927375"/>
            <a:ext cx="4114800" cy="28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Placa Protoboard;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Placa Arduino Uno R3;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Cabo USB;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Módulo Sensor de Umidade do Solo Higrômetro;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Motor DC;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Módulo Relé 5V;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Bateria de 9V;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Clipe para bateria;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t/>
            </a:r>
            <a:endParaRPr sz="1700">
              <a:solidFill>
                <a:schemeClr val="dk2"/>
              </a:solidFill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4572000" y="1880175"/>
            <a:ext cx="3946200" cy="27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05 Jumpers Fêmea-Fêmea;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05 Jumpers Macho-Macho;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 50 cm Fio Paralelo de 0,5mm;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Recipiente (copo descartável) com água;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Recipiente (copo descartável) com terra seca;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Notebook;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Software Arduino IDE.</a:t>
            </a:r>
            <a:endParaRPr sz="1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7"/>
          <p:cNvSpPr txBox="1"/>
          <p:nvPr/>
        </p:nvSpPr>
        <p:spPr>
          <a:xfrm>
            <a:off x="443725" y="1814525"/>
            <a:ext cx="81063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>
                <a:solidFill>
                  <a:schemeClr val="dk2"/>
                </a:solidFill>
              </a:rPr>
              <a:t>A técnica de irrigação automática consiste no fornecimento de água ao solo em quantidade ideal, de modo a garantir a sobrevivência e produtividade das plantas.</a:t>
            </a:r>
            <a:endParaRPr sz="1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8"/>
          <p:cNvSpPr txBox="1"/>
          <p:nvPr/>
        </p:nvSpPr>
        <p:spPr>
          <a:xfrm>
            <a:off x="443725" y="1814525"/>
            <a:ext cx="8106300" cy="13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Para as</a:t>
            </a:r>
            <a:r>
              <a:rPr lang="pt-BR" sz="1700">
                <a:solidFill>
                  <a:schemeClr val="dk2"/>
                </a:solidFill>
              </a:rPr>
              <a:t> plantas</a:t>
            </a:r>
            <a:r>
              <a:rPr lang="pt-BR" sz="1700">
                <a:solidFill>
                  <a:schemeClr val="dk2"/>
                </a:solidFill>
              </a:rPr>
              <a:t>, a necessidade</a:t>
            </a:r>
            <a:r>
              <a:rPr lang="pt-BR" sz="1700">
                <a:solidFill>
                  <a:schemeClr val="dk2"/>
                </a:solidFill>
              </a:rPr>
              <a:t> de água </a:t>
            </a:r>
            <a:r>
              <a:rPr lang="pt-BR" sz="1700">
                <a:solidFill>
                  <a:schemeClr val="dk2"/>
                </a:solidFill>
              </a:rPr>
              <a:t>é sinalizada </a:t>
            </a:r>
            <a:r>
              <a:rPr lang="pt-BR" sz="1700">
                <a:solidFill>
                  <a:schemeClr val="dk2"/>
                </a:solidFill>
              </a:rPr>
              <a:t>quando </a:t>
            </a:r>
            <a:r>
              <a:rPr lang="pt-BR" sz="1700">
                <a:solidFill>
                  <a:schemeClr val="dk2"/>
                </a:solidFill>
              </a:rPr>
              <a:t>os</a:t>
            </a:r>
            <a:r>
              <a:rPr lang="pt-BR" sz="1700">
                <a:solidFill>
                  <a:schemeClr val="dk2"/>
                </a:solidFill>
              </a:rPr>
              <a:t> tecidos vegetais se tornam murchos e as folhas se fecham. Quando isso acontece, elas precisam absorver do substrato em que se encontram (aquático ou terrestre) a quantidade de água necessária para seu desenvolvimento. 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9"/>
          <p:cNvSpPr txBox="1"/>
          <p:nvPr/>
        </p:nvSpPr>
        <p:spPr>
          <a:xfrm>
            <a:off x="443700" y="1750225"/>
            <a:ext cx="8106300" cy="19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Sabendo disso, em regiões onde há escassez de água e/ou períodos prolongados de seca, agricultores utilizam a técnica de irrigação automática com a finalidade de fornecer água em quantidade suficiente às plantas, elevando a produção e melhorando a qualidade do produto. Esta técnica, também, tem sido cada vez mais utilizada em residências para garantir a hidratação necessária às plantas ornamentais e/ou hortas caseiras.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0"/>
          <p:cNvSpPr txBox="1"/>
          <p:nvPr/>
        </p:nvSpPr>
        <p:spPr>
          <a:xfrm>
            <a:off x="443725" y="1835950"/>
            <a:ext cx="8106300" cy="10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>
                <a:solidFill>
                  <a:schemeClr val="dk2"/>
                </a:solidFill>
              </a:rPr>
              <a:t>Acesse o passo a passo na</a:t>
            </a:r>
            <a:r>
              <a:rPr b="1" lang="pt-BR" sz="1700">
                <a:solidFill>
                  <a:schemeClr val="dk2"/>
                </a:solidFill>
              </a:rPr>
              <a:t> Aula 13 - Mecanismo: irrigador automático</a:t>
            </a:r>
            <a:r>
              <a:rPr lang="pt-BR" sz="1700">
                <a:solidFill>
                  <a:schemeClr val="dk2"/>
                </a:solidFill>
              </a:rPr>
              <a:t>, módulo 2, disponível em:</a:t>
            </a:r>
            <a:r>
              <a:rPr lang="pt-BR" sz="1700">
                <a:solidFill>
                  <a:schemeClr val="dk1"/>
                </a:solidFill>
              </a:rPr>
              <a:t> </a:t>
            </a:r>
            <a:r>
              <a:rPr lang="pt-BR" sz="17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Robótica Educacional</a:t>
            </a:r>
            <a:r>
              <a:rPr lang="pt-BR" sz="1700">
                <a:solidFill>
                  <a:schemeClr val="dk1"/>
                </a:solidFill>
              </a:rPr>
              <a:t>.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1"/>
          <p:cNvSpPr txBox="1"/>
          <p:nvPr/>
        </p:nvSpPr>
        <p:spPr>
          <a:xfrm>
            <a:off x="443675" y="1795475"/>
            <a:ext cx="8106300" cy="7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Que tal programar o irrigador para ligar quando o valor do sensor de umidade do solo for menor que 40% e desligar quando for maior que 60%?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