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  <p15:guide id="3" pos="5386">
          <p15:clr>
            <a:srgbClr val="747775"/>
          </p15:clr>
        </p15:guide>
        <p15:guide id="4" pos="34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5386"/>
        <p:guide pos="3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e348faf033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e348faf033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e348faf033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e348faf033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e348faf033_0_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e348faf033_0_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e224c5ae30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e224c5ae3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e224c5ae30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e224c5ae3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e224c5ae30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e224c5ae30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e224c5ae3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e224c5ae3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e224c5ae30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e224c5ae3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e224c5ae30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e224c5ae30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e224c5ae30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e224c5ae30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e348faf03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e348faf03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e348faf03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e348faf03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e348faf033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e348faf033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e348faf033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e348faf033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e348faf033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e348faf033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hyperlink" Target="https://aluno.escoladigital.pr.gov.br/robotica/aulas/educacional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hyperlink" Target="https://aluno.escoladigital.pr.gov.br/robotica/aulas/educacional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2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/>
        </p:nvSpPr>
        <p:spPr>
          <a:xfrm>
            <a:off x="555775" y="1828800"/>
            <a:ext cx="79941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Na Aula 10 - Robô Ultrassônico, utilizamos o sensor de distância ultrassônico para programar um robô capaz de desviar de obstáculos, presentes a uma distância menor ou igual a 40 cm, de forma autônoma.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A Aula 11 - Sensor de chuva, possibilitou a criação de um protótipo que simula o monitoramento da precipitação de chuva, a partir do qual é possível criar sistemas de acionamento automático, como limpador de para-brisa, fechamento de janelas ou tetos solares.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/>
              <a:t> </a:t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3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/>
        </p:nvSpPr>
        <p:spPr>
          <a:xfrm>
            <a:off x="540000" y="1828800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 	Na Aula 12 - Sensor de Umidade do Solo, desenvolvemos um sistema que monitora a quantidade de água presente no solo. Por meio deste monitoramento é possível detectar se há umidade suficiente para que as plantas cresçam de forma saudável e de boa qualidade.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24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/>
        </p:nvSpPr>
        <p:spPr>
          <a:xfrm>
            <a:off x="540000" y="1828800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 	Com a Aula 13 – Irrigador Automático, montamos um protótipo, empregando, novamente, o sensor de umidade do solo, para simular os irrigadores utilizados por agricultores em períodos de estiagem, que fornecem água ao solo em quantidade suficiente e necessária ao desenvolvimento das plantas.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/>
          <p:cNvSpPr txBox="1"/>
          <p:nvPr/>
        </p:nvSpPr>
        <p:spPr>
          <a:xfrm>
            <a:off x="540000" y="1835950"/>
            <a:ext cx="8010000" cy="10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700">
                <a:solidFill>
                  <a:schemeClr val="dk2"/>
                </a:solidFill>
              </a:rPr>
              <a:t>Acesse o inventário, Quadro 1 – Componentes do kit de robótica, na </a:t>
            </a:r>
            <a:r>
              <a:rPr b="1" lang="pt-BR" sz="1700">
                <a:solidFill>
                  <a:schemeClr val="dk2"/>
                </a:solidFill>
              </a:rPr>
              <a:t>Aula 14 - Feedbacks + Inventário I</a:t>
            </a:r>
            <a:r>
              <a:rPr lang="pt-BR" sz="1700">
                <a:solidFill>
                  <a:schemeClr val="dk2"/>
                </a:solidFill>
              </a:rPr>
              <a:t>, Módulo 2, disponível em:</a:t>
            </a:r>
            <a:r>
              <a:rPr lang="pt-BR" sz="1700">
                <a:solidFill>
                  <a:schemeClr val="dk1"/>
                </a:solidFill>
              </a:rPr>
              <a:t> </a:t>
            </a:r>
            <a:r>
              <a:rPr lang="pt-BR" sz="17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Robótica Educacional</a:t>
            </a:r>
            <a:r>
              <a:rPr lang="pt-BR" sz="1700">
                <a:solidFill>
                  <a:schemeClr val="dk1"/>
                </a:solidFill>
              </a:rPr>
              <a:t>.</a:t>
            </a:r>
            <a:endParaRPr sz="1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6"/>
          <p:cNvSpPr txBox="1"/>
          <p:nvPr/>
        </p:nvSpPr>
        <p:spPr>
          <a:xfrm>
            <a:off x="540000" y="1793075"/>
            <a:ext cx="80100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Durante a conferência dos elementos presentes no kit de robótica foi identificado a ausência ou diminuição de algum componente eletrônico? Caso isso tenha ocorrido, anote em uma folha de papel o(s) nome(s) do(s) componente(s) e a quantidade atual deste(s) presente(s) no kit para eventual reposição.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Organize os componentes eletrônicos presentes no kit de robótica e a folha de anotações (se for o caso) na caixa plástica que o acompanha para ser utilizado pelas próximas turmas deste módulo.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3605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7"/>
          <p:cNvSpPr txBox="1"/>
          <p:nvPr/>
        </p:nvSpPr>
        <p:spPr>
          <a:xfrm>
            <a:off x="152400" y="1862675"/>
            <a:ext cx="89424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700">
                <a:solidFill>
                  <a:srgbClr val="595959"/>
                </a:solidFill>
              </a:rPr>
              <a:t>PARANÁ. Secretaria Estadual de Educação do Estado do Paraná (SEED/PR). Diretoria de Tecnologias de Informação (DTI). Coordenação de Tecnologias Educacionais. (CTE). Robótica Educacional- Módulo 2. </a:t>
            </a:r>
            <a:r>
              <a:rPr b="1" lang="pt-BR" sz="1700">
                <a:solidFill>
                  <a:srgbClr val="595959"/>
                </a:solidFill>
              </a:rPr>
              <a:t>Aula 14 - Feedbacks + Inventário I</a:t>
            </a:r>
            <a:r>
              <a:rPr lang="pt-BR" sz="1700">
                <a:solidFill>
                  <a:srgbClr val="595959"/>
                </a:solidFill>
              </a:rPr>
              <a:t>.</a:t>
            </a:r>
            <a:r>
              <a:rPr b="1" lang="pt-BR" sz="1700">
                <a:solidFill>
                  <a:srgbClr val="595959"/>
                </a:solidFill>
              </a:rPr>
              <a:t> </a:t>
            </a:r>
            <a:r>
              <a:rPr lang="pt-BR" sz="1700">
                <a:solidFill>
                  <a:srgbClr val="595959"/>
                </a:solidFill>
              </a:rPr>
              <a:t>Disponível em: </a:t>
            </a:r>
            <a:r>
              <a:rPr lang="pt-BR" sz="1700" u="sng">
                <a:solidFill>
                  <a:srgbClr val="0097A7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https://aluno.escoladigital.pr.gov.br/robotica/aulas/educacional</a:t>
            </a:r>
            <a:r>
              <a:rPr lang="pt-BR" sz="1700">
                <a:solidFill>
                  <a:srgbClr val="595959"/>
                </a:solidFill>
              </a:rPr>
              <a:t>  Acesso em:  02 mai. 2023</a:t>
            </a:r>
            <a:r>
              <a:rPr lang="pt-BR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595959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700319" cy="48387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 txBox="1"/>
          <p:nvPr/>
        </p:nvSpPr>
        <p:spPr>
          <a:xfrm>
            <a:off x="207175" y="1371600"/>
            <a:ext cx="895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3750" y="2234149"/>
            <a:ext cx="2259425" cy="243125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/>
        </p:nvSpPr>
        <p:spPr>
          <a:xfrm>
            <a:off x="3956550" y="1800225"/>
            <a:ext cx="45933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Nesta aula, você recordará alguns conteúdos trabalhados nas aulas anteriores (de 01 a 13), poderá trocar experiências com seus colegas sobre os projetos executados, e realizar inventário dos componentes presentes no kit de robótica.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540000" y="1871675"/>
            <a:ext cx="49527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Relembrar os conteúdos das aulas de robótica trabalhados na primeira etapa do módulo 2; </a:t>
            </a:r>
            <a:endParaRPr sz="1700">
              <a:solidFill>
                <a:schemeClr val="dk2"/>
              </a:solidFill>
            </a:endParaRPr>
          </a:p>
          <a:p>
            <a:pPr indent="-3365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</a:pPr>
            <a:r>
              <a:rPr lang="pt-BR" sz="1700">
                <a:solidFill>
                  <a:schemeClr val="dk2"/>
                </a:solidFill>
              </a:rPr>
              <a:t>Realizar inventário do kit de robótica presente na escola.</a:t>
            </a:r>
            <a:endParaRPr sz="1700">
              <a:solidFill>
                <a:schemeClr val="dk2"/>
              </a:solidFill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01375" y="1778600"/>
            <a:ext cx="2248625" cy="31239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6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540000" y="1828800"/>
            <a:ext cx="80100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Na Aula 01, intitulada "O que já vimos?", realizamos um resgate das principais temáticas abordadas nas aulas do Módulo 1, por meio das quais você teve a oportunidade de desenvolver projetos utilizando alguns dos componentes presentes no kit de robótica.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7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/>
        </p:nvSpPr>
        <p:spPr>
          <a:xfrm>
            <a:off x="540000" y="1828800"/>
            <a:ext cx="8296800" cy="13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 	A Aula 02 – Arduino: Bibliotecas e Funções apresentou o conceito de funções aplicadas em linguagem de computação, seus elementos e as etapas para sua criação no Arduino IDE, além de modelos e aplicabilidade das bibliotecas presentes nesse software.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8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/>
        </p:nvSpPr>
        <p:spPr>
          <a:xfrm>
            <a:off x="540000" y="1828800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Na Aula 03 – Código Morse, destacamos um meio de comunicação muito utilizado na primeira metade do século XX, durante a 1ª e 2ª Guerras Mundiais, para transmitir informações secretas na forma de códigos através do aparelho denominado telégrafo. Na parte prática desta aula, você construiu um protótipo de telégrafo sendo desafiado a emitir uma mensagem secreta a seus colegas.</a:t>
            </a:r>
            <a:r>
              <a:rPr lang="pt-BR" sz="1700">
                <a:solidFill>
                  <a:schemeClr val="dk2"/>
                </a:solidFill>
              </a:rPr>
              <a:t>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9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/>
        </p:nvSpPr>
        <p:spPr>
          <a:xfrm>
            <a:off x="540000" y="1828800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Com as Aulas 04 - Semáforo Inteligente com IR e 05 - Semáforo Completo com Display, programamos o funcionamento de dois dispositivos de sinalização, nos quais, o primeiro identifica a presença do pedestre, acionando o fechamento do semáforo de carros e, o segundo, informa o tempo exato que o pedestre possui para atravessar com segurança. 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0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/>
        </p:nvSpPr>
        <p:spPr>
          <a:xfrm>
            <a:off x="540000" y="1828800"/>
            <a:ext cx="8010000" cy="19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 	Na Aula 06 – Matriz de LED 8x8, apresentamos, por exibição de caracteres numéricos, o funcionamento dos painéis luminosos, muito utilizados em ônibus ou filas de supermercados.</a:t>
            </a:r>
            <a:endParaRPr sz="1700">
              <a:solidFill>
                <a:schemeClr val="dk2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 	A Aula 07 – Desenhando na matriz de LED, foram retomados os conceitos sobre painéis de LED e a criação de imagens neste dispositivo usando caracteres.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0"/>
            <a:ext cx="8700319" cy="4838703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1"/>
          <p:cNvSpPr txBox="1"/>
          <p:nvPr/>
        </p:nvSpPr>
        <p:spPr>
          <a:xfrm>
            <a:off x="264325" y="1750225"/>
            <a:ext cx="8879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/>
        </p:nvSpPr>
        <p:spPr>
          <a:xfrm>
            <a:off x="540000" y="1828800"/>
            <a:ext cx="8010000" cy="16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 	</a:t>
            </a:r>
            <a:r>
              <a:rPr lang="pt-BR" sz="1700">
                <a:solidFill>
                  <a:schemeClr val="dk2"/>
                </a:solidFill>
              </a:rPr>
              <a:t>Na Aula 08 – Painel de Senhas, simulamos um painel de senha simples, o qual exibe, em um display, o número de senha para o próximo atendimento às pessoas presentes em um estabelecimento. </a:t>
            </a:r>
            <a:endParaRPr sz="1700">
              <a:solidFill>
                <a:schemeClr val="dk2"/>
              </a:solidFill>
            </a:endParaRPr>
          </a:p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700">
                <a:solidFill>
                  <a:schemeClr val="dk2"/>
                </a:solidFill>
              </a:rPr>
              <a:t>Com a Aula 9 - Escrevendo Mensagens, tivemos a oportunidade de enviar mensagens, via porta serial do Arduino IDE, para ser exibida no Display LCD.</a:t>
            </a:r>
            <a:endParaRPr sz="17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