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522">
          <p15:clr>
            <a:srgbClr val="747775"/>
          </p15:clr>
        </p15:guide>
        <p15:guide id="2" pos="28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22"/>
        <p:guide pos="28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10516581a2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10516581a2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516581a2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516581a2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17777dae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17777dae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17777dae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17777dae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516581a2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516581a2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516581a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516581a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17777dae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17777dae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5095867a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5095867a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fb9806386_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fb9806386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e2cde29e3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e2cde29e3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2cde29e3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e2cde29e3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516581a2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516581a2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nvSpPr>
        <p:spPr>
          <a:xfrm>
            <a:off x="212325" y="15771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BR"/>
              <a:t> </a:t>
            </a:r>
            <a:endParaRPr/>
          </a:p>
        </p:txBody>
      </p:sp>
      <p:pic>
        <p:nvPicPr>
          <p:cNvPr id="9" name="Google Shape;9;p2"/>
          <p:cNvPicPr preferRelativeResize="0"/>
          <p:nvPr/>
        </p:nvPicPr>
        <p:blipFill>
          <a:blip r:embed="rId2">
            <a:alphaModFix/>
          </a:blip>
          <a:stretch>
            <a:fillRect/>
          </a:stretch>
        </p:blipFill>
        <p:spPr>
          <a:xfrm>
            <a:off x="-63614" y="0"/>
            <a:ext cx="924836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a de materiais">
  <p:cSld name="ONE_COLUMN_TEXT">
    <p:spTree>
      <p:nvGrpSpPr>
        <p:cNvPr id="31" name="Shape 31"/>
        <p:cNvGrpSpPr/>
        <p:nvPr/>
      </p:nvGrpSpPr>
      <p:grpSpPr>
        <a:xfrm>
          <a:off x="0" y="0"/>
          <a:ext cx="0" cy="0"/>
          <a:chOff x="0" y="0"/>
          <a:chExt cx="0" cy="0"/>
        </a:xfrm>
      </p:grpSpPr>
      <p:sp>
        <p:nvSpPr>
          <p:cNvPr id="32" name="Google Shape;3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33" name="Google Shape;33;p11"/>
          <p:cNvPicPr preferRelativeResize="0"/>
          <p:nvPr/>
        </p:nvPicPr>
        <p:blipFill>
          <a:blip r:embed="rId2">
            <a:alphaModFix/>
          </a:blip>
          <a:stretch>
            <a:fillRect/>
          </a:stretch>
        </p:blipFill>
        <p:spPr>
          <a:xfrm>
            <a:off x="0" y="12"/>
            <a:ext cx="9144003" cy="5085484"/>
          </a:xfrm>
          <a:prstGeom prst="rect">
            <a:avLst/>
          </a:prstGeom>
          <a:noFill/>
          <a:ln>
            <a:noFill/>
          </a:ln>
        </p:spPr>
      </p:pic>
    </p:spTree>
  </p:cSld>
  <p:clrMapOvr>
    <a:masterClrMapping/>
  </p:clrMapOvr>
  <p:extLst>
    <p:ext uri="{DCECCB84-F9BA-43D5-87BE-67443E8EF086}">
      <p15:sldGuideLst>
        <p15:guide id="1" pos="5510">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ntagem">
  <p:cSld name="MAIN_POINT">
    <p:spTree>
      <p:nvGrpSpPr>
        <p:cNvPr id="34" name="Shape 34"/>
        <p:cNvGrpSpPr/>
        <p:nvPr/>
      </p:nvGrpSpPr>
      <p:grpSpPr>
        <a:xfrm>
          <a:off x="0" y="0"/>
          <a:ext cx="0" cy="0"/>
          <a:chOff x="0" y="0"/>
          <a:chExt cx="0" cy="0"/>
        </a:xfrm>
      </p:grpSpPr>
      <p:sp>
        <p:nvSpPr>
          <p:cNvPr id="35" name="Google Shape;35;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36" name="Google Shape;36;p12"/>
          <p:cNvPicPr preferRelativeResize="0"/>
          <p:nvPr/>
        </p:nvPicPr>
        <p:blipFill>
          <a:blip r:embed="rId2">
            <a:alphaModFix/>
          </a:blip>
          <a:stretch>
            <a:fillRect/>
          </a:stretch>
        </p:blipFill>
        <p:spPr>
          <a:xfrm>
            <a:off x="0" y="-12"/>
            <a:ext cx="9144003" cy="5085473"/>
          </a:xfrm>
          <a:prstGeom prst="rect">
            <a:avLst/>
          </a:prstGeom>
          <a:noFill/>
          <a:ln>
            <a:noFill/>
          </a:ln>
        </p:spPr>
      </p:pic>
    </p:spTree>
  </p:cSld>
  <p:clrMapOvr>
    <a:masterClrMapping/>
  </p:clrMapOvr>
  <p:extLst>
    <p:ext uri="{DCECCB84-F9BA-43D5-87BE-67443E8EF086}">
      <p15:sldGuideLst>
        <p15:guide id="1" pos="5510">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gramação Arduino IDE">
  <p:cSld name="SECTION_TITLE_AND_DESCRIPTION">
    <p:spTree>
      <p:nvGrpSpPr>
        <p:cNvPr id="37" name="Shape 37"/>
        <p:cNvGrpSpPr/>
        <p:nvPr/>
      </p:nvGrpSpPr>
      <p:grpSpPr>
        <a:xfrm>
          <a:off x="0" y="0"/>
          <a:ext cx="0" cy="0"/>
          <a:chOff x="0" y="0"/>
          <a:chExt cx="0" cy="0"/>
        </a:xfrm>
      </p:grpSpPr>
      <p:sp>
        <p:nvSpPr>
          <p:cNvPr id="38" name="Google Shape;3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39" name="Google Shape;39;p13"/>
          <p:cNvPicPr preferRelativeResize="0"/>
          <p:nvPr/>
        </p:nvPicPr>
        <p:blipFill>
          <a:blip r:embed="rId2">
            <a:alphaModFix/>
          </a:blip>
          <a:stretch>
            <a:fillRect/>
          </a:stretch>
        </p:blipFill>
        <p:spPr>
          <a:xfrm>
            <a:off x="0" y="-12"/>
            <a:ext cx="9144003" cy="5085467"/>
          </a:xfrm>
          <a:prstGeom prst="rect">
            <a:avLst/>
          </a:prstGeom>
          <a:noFill/>
          <a:ln>
            <a:noFill/>
          </a:ln>
        </p:spPr>
      </p:pic>
    </p:spTree>
  </p:cSld>
  <p:clrMapOvr>
    <a:masterClrMapping/>
  </p:clrMapOvr>
  <p:extLst>
    <p:ext uri="{DCECCB84-F9BA-43D5-87BE-67443E8EF086}">
      <p15:sldGuideLst>
        <p15:guide id="1" pos="5510">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gramação mBlock">
  <p:cSld name="CAPTION_ONLY">
    <p:spTree>
      <p:nvGrpSpPr>
        <p:cNvPr id="40" name="Shape 40"/>
        <p:cNvGrpSpPr/>
        <p:nvPr/>
      </p:nvGrpSpPr>
      <p:grpSpPr>
        <a:xfrm>
          <a:off x="0" y="0"/>
          <a:ext cx="0" cy="0"/>
          <a:chOff x="0" y="0"/>
          <a:chExt cx="0" cy="0"/>
        </a:xfrm>
      </p:grpSpPr>
      <p:sp>
        <p:nvSpPr>
          <p:cNvPr id="41" name="Google Shape;41;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42" name="Google Shape;42;p14"/>
          <p:cNvPicPr preferRelativeResize="0"/>
          <p:nvPr/>
        </p:nvPicPr>
        <p:blipFill>
          <a:blip r:embed="rId2">
            <a:alphaModFix/>
          </a:blip>
          <a:stretch>
            <a:fillRect/>
          </a:stretch>
        </p:blipFill>
        <p:spPr>
          <a:xfrm>
            <a:off x="0" y="1"/>
            <a:ext cx="9143997" cy="5085467"/>
          </a:xfrm>
          <a:prstGeom prst="rect">
            <a:avLst/>
          </a:prstGeom>
          <a:noFill/>
          <a:ln>
            <a:noFill/>
          </a:ln>
        </p:spPr>
      </p:pic>
    </p:spTree>
  </p:cSld>
  <p:clrMapOvr>
    <a:masterClrMapping/>
  </p:clrMapOvr>
  <p:extLst>
    <p:ext uri="{DCECCB84-F9BA-43D5-87BE-67443E8EF086}">
      <p15:sldGuideLst>
        <p15:guide id="1" pos="5510">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p:cSld name="BIG_NUMBER">
    <p:spTree>
      <p:nvGrpSpPr>
        <p:cNvPr id="43" name="Shape 43"/>
        <p:cNvGrpSpPr/>
        <p:nvPr/>
      </p:nvGrpSpPr>
      <p:grpSpPr>
        <a:xfrm>
          <a:off x="0" y="0"/>
          <a:ext cx="0" cy="0"/>
          <a:chOff x="0" y="0"/>
          <a:chExt cx="0" cy="0"/>
        </a:xfrm>
      </p:grpSpPr>
      <p:sp>
        <p:nvSpPr>
          <p:cNvPr id="44" name="Google Shape;4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45" name="Google Shape;45;p15"/>
          <p:cNvPicPr preferRelativeResize="0"/>
          <p:nvPr/>
        </p:nvPicPr>
        <p:blipFill>
          <a:blip r:embed="rId2">
            <a:alphaModFix/>
          </a:blip>
          <a:stretch>
            <a:fillRect/>
          </a:stretch>
        </p:blipFill>
        <p:spPr>
          <a:xfrm>
            <a:off x="0" y="0"/>
            <a:ext cx="9144003" cy="5085476"/>
          </a:xfrm>
          <a:prstGeom prst="rect">
            <a:avLst/>
          </a:prstGeom>
          <a:noFill/>
          <a:ln>
            <a:noFill/>
          </a:ln>
        </p:spPr>
      </p:pic>
    </p:spTree>
  </p:cSld>
  <p:clrMapOvr>
    <a:masterClrMapping/>
  </p:clrMapOvr>
  <p:extLst>
    <p:ext uri="{DCECCB84-F9BA-43D5-87BE-67443E8EF086}">
      <p15:sldGuideLst>
        <p15:guide id="1" pos="5510">
          <p15:clr>
            <a:srgbClr val="FA7B17"/>
          </p15:clr>
        </p15:guide>
        <p15:guide id="2" pos="283">
          <p15:clr>
            <a:srgbClr val="FA7B17"/>
          </p15:clr>
        </p15:guide>
        <p15:guide id="3" orient="horz" pos="624">
          <p15:clr>
            <a:srgbClr val="FA7B17"/>
          </p15:clr>
        </p15:guide>
        <p15:guide id="4" orient="horz" pos="294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ização" type="blank">
  <p:cSld name="BLANK">
    <p:spTree>
      <p:nvGrpSpPr>
        <p:cNvPr id="46" name="Shape 46"/>
        <p:cNvGrpSpPr/>
        <p:nvPr/>
      </p:nvGrpSpPr>
      <p:grpSpPr>
        <a:xfrm>
          <a:off x="0" y="0"/>
          <a:ext cx="0" cy="0"/>
          <a:chOff x="0" y="0"/>
          <a:chExt cx="0" cy="0"/>
        </a:xfrm>
      </p:grpSpPr>
      <p:sp>
        <p:nvSpPr>
          <p:cNvPr id="47" name="Google Shape;4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48" name="Google Shape;48;p16"/>
          <p:cNvPicPr preferRelativeResize="0"/>
          <p:nvPr/>
        </p:nvPicPr>
        <p:blipFill>
          <a:blip r:embed="rId2">
            <a:alphaModFix/>
          </a:blip>
          <a:stretch>
            <a:fillRect/>
          </a:stretch>
        </p:blipFill>
        <p:spPr>
          <a:xfrm>
            <a:off x="0" y="1"/>
            <a:ext cx="9143997" cy="5085467"/>
          </a:xfrm>
          <a:prstGeom prst="rect">
            <a:avLst/>
          </a:prstGeom>
          <a:noFill/>
          <a:ln>
            <a:noFill/>
          </a:ln>
        </p:spPr>
      </p:pic>
    </p:spTree>
  </p:cSld>
  <p:clrMapOvr>
    <a:masterClrMapping/>
  </p:clrMapOvr>
  <p:extLst>
    <p:ext uri="{DCECCB84-F9BA-43D5-87BE-67443E8EF086}">
      <p15:sldGuideLst>
        <p15:guide id="1" pos="5499">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ções">
  <p:cSld name="CUSTOM">
    <p:spTree>
      <p:nvGrpSpPr>
        <p:cNvPr id="49" name="Shape 49"/>
        <p:cNvGrpSpPr/>
        <p:nvPr/>
      </p:nvGrpSpPr>
      <p:grpSpPr>
        <a:xfrm>
          <a:off x="0" y="0"/>
          <a:ext cx="0" cy="0"/>
          <a:chOff x="0" y="0"/>
          <a:chExt cx="0" cy="0"/>
        </a:xfrm>
      </p:grpSpPr>
      <p:pic>
        <p:nvPicPr>
          <p:cNvPr id="50" name="Google Shape;50;p17"/>
          <p:cNvPicPr preferRelativeResize="0"/>
          <p:nvPr/>
        </p:nvPicPr>
        <p:blipFill>
          <a:blip r:embed="rId2">
            <a:alphaModFix/>
          </a:blip>
          <a:stretch>
            <a:fillRect/>
          </a:stretch>
        </p:blipFill>
        <p:spPr>
          <a:xfrm>
            <a:off x="0" y="0"/>
            <a:ext cx="9144003" cy="5085444"/>
          </a:xfrm>
          <a:prstGeom prst="rect">
            <a:avLst/>
          </a:prstGeom>
          <a:noFill/>
          <a:ln>
            <a:noFill/>
          </a:ln>
        </p:spPr>
      </p:pic>
    </p:spTree>
  </p:cSld>
  <p:clrMapOvr>
    <a:masterClrMapping/>
  </p:clrMapOvr>
  <p:extLst>
    <p:ext uri="{DCECCB84-F9BA-43D5-87BE-67443E8EF086}">
      <p15:sldGuideLst>
        <p15:guide id="1" pos="5499">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tivo" type="secHead">
  <p:cSld name="SECTION_HEADER">
    <p:spTree>
      <p:nvGrpSpPr>
        <p:cNvPr id="10" name="Shape 10"/>
        <p:cNvGrpSpPr/>
        <p:nvPr/>
      </p:nvGrpSpPr>
      <p:grpSpPr>
        <a:xfrm>
          <a:off x="0" y="0"/>
          <a:ext cx="0" cy="0"/>
          <a:chOff x="0" y="0"/>
          <a:chExt cx="0" cy="0"/>
        </a:xfrm>
      </p:grpSpPr>
      <p:sp>
        <p:nvSpPr>
          <p:cNvPr id="11" name="Google Shape;1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12" name="Google Shape;12;p3"/>
          <p:cNvPicPr preferRelativeResize="0"/>
          <p:nvPr/>
        </p:nvPicPr>
        <p:blipFill>
          <a:blip r:embed="rId2">
            <a:alphaModFix/>
          </a:blip>
          <a:stretch>
            <a:fillRect/>
          </a:stretch>
        </p:blipFill>
        <p:spPr>
          <a:xfrm>
            <a:off x="0" y="6"/>
            <a:ext cx="9144003" cy="5085444"/>
          </a:xfrm>
          <a:prstGeom prst="rect">
            <a:avLst/>
          </a:prstGeom>
          <a:noFill/>
          <a:ln>
            <a:noFill/>
          </a:ln>
        </p:spPr>
      </p:pic>
    </p:spTree>
  </p:cSld>
  <p:clrMapOvr>
    <a:masterClrMapping/>
  </p:clrMapOvr>
  <p:extLst>
    <p:ext uri="{DCECCB84-F9BA-43D5-87BE-67443E8EF086}">
      <p15:sldGuideLst>
        <p15:guide id="1" orient="horz" pos="624">
          <p15:clr>
            <a:srgbClr val="FA7B17"/>
          </p15:clr>
        </p15:guide>
        <p15:guide id="2" pos="283">
          <p15:clr>
            <a:srgbClr val="FA7B17"/>
          </p15:clr>
        </p15:guide>
        <p15:guide id="3" pos="5510">
          <p15:clr>
            <a:srgbClr val="FA7B17"/>
          </p15:clr>
        </p15:guide>
        <p15:guide id="4" orient="horz" pos="294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xtualização"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5" name="Google Shape;15;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6" name="Google Shape;1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17" name="Google Shape;17;p4"/>
          <p:cNvPicPr preferRelativeResize="0"/>
          <p:nvPr/>
        </p:nvPicPr>
        <p:blipFill>
          <a:blip r:embed="rId2">
            <a:alphaModFix/>
          </a:blip>
          <a:stretch>
            <a:fillRect/>
          </a:stretch>
        </p:blipFill>
        <p:spPr>
          <a:xfrm>
            <a:off x="0" y="0"/>
            <a:ext cx="9144003" cy="5085450"/>
          </a:xfrm>
          <a:prstGeom prst="rect">
            <a:avLst/>
          </a:prstGeom>
          <a:noFill/>
          <a:ln>
            <a:noFill/>
          </a:ln>
        </p:spPr>
      </p:pic>
    </p:spTree>
  </p:cSld>
  <p:clrMapOvr>
    <a:masterClrMapping/>
  </p:clrMapOvr>
  <p:extLst>
    <p:ext uri="{DCECCB84-F9BA-43D5-87BE-67443E8EF086}">
      <p15:sldGuideLst>
        <p15:guide id="1" pos="5510">
          <p15:clr>
            <a:srgbClr val="FA7B17"/>
          </p15:clr>
        </p15:guide>
        <p15:guide id="2" orient="horz" pos="624">
          <p15:clr>
            <a:srgbClr val="FA7B17"/>
          </p15:clr>
        </p15:guide>
        <p15:guide id="3" pos="283">
          <p15:clr>
            <a:srgbClr val="FA7B17"/>
          </p15:clr>
        </p15:guide>
        <p15:guide id="4" orient="horz" pos="294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_2">
    <p:spTree>
      <p:nvGrpSpPr>
        <p:cNvPr id="18" name="Shape 18"/>
        <p:cNvGrpSpPr/>
        <p:nvPr/>
      </p:nvGrpSpPr>
      <p:grpSpPr>
        <a:xfrm>
          <a:off x="0" y="0"/>
          <a:ext cx="0" cy="0"/>
          <a:chOff x="0" y="0"/>
          <a:chExt cx="0" cy="0"/>
        </a:xfrm>
      </p:grpSpPr>
      <p:pic>
        <p:nvPicPr>
          <p:cNvPr id="19" name="Google Shape;19;p5"/>
          <p:cNvPicPr preferRelativeResize="0"/>
          <p:nvPr/>
        </p:nvPicPr>
        <p:blipFill>
          <a:blip r:embed="rId2">
            <a:alphaModFix/>
          </a:blip>
          <a:stretch>
            <a:fillRect/>
          </a:stretch>
        </p:blipFill>
        <p:spPr>
          <a:xfrm>
            <a:off x="0" y="-18143"/>
            <a:ext cx="9144003" cy="50854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quipe">
  <p:cSld name="CUSTOM_1">
    <p:spTree>
      <p:nvGrpSpPr>
        <p:cNvPr id="20" name="Shape 20"/>
        <p:cNvGrpSpPr/>
        <p:nvPr/>
      </p:nvGrpSpPr>
      <p:grpSpPr>
        <a:xfrm>
          <a:off x="0" y="0"/>
          <a:ext cx="0" cy="0"/>
          <a:chOff x="0" y="0"/>
          <a:chExt cx="0" cy="0"/>
        </a:xfrm>
      </p:grpSpPr>
      <p:pic>
        <p:nvPicPr>
          <p:cNvPr id="21" name="Google Shape;21;p6"/>
          <p:cNvPicPr preferRelativeResize="0"/>
          <p:nvPr/>
        </p:nvPicPr>
        <p:blipFill>
          <a:blip r:embed="rId2">
            <a:alphaModFix/>
          </a:blip>
          <a:stretch>
            <a:fillRect/>
          </a:stretch>
        </p:blipFill>
        <p:spPr>
          <a:xfrm>
            <a:off x="0" y="0"/>
            <a:ext cx="9144003" cy="50899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tivos" type="twoColTx">
  <p:cSld name="TITLE_AND_TWO_COLUMNS">
    <p:spTree>
      <p:nvGrpSpPr>
        <p:cNvPr id="22" name="Shape 22"/>
        <p:cNvGrpSpPr/>
        <p:nvPr/>
      </p:nvGrpSpPr>
      <p:grpSpPr>
        <a:xfrm>
          <a:off x="0" y="0"/>
          <a:ext cx="0" cy="0"/>
          <a:chOff x="0" y="0"/>
          <a:chExt cx="0" cy="0"/>
        </a:xfrm>
      </p:grpSpPr>
      <p:sp>
        <p:nvSpPr>
          <p:cNvPr id="23" name="Google Shape;2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24" name="Google Shape;24;p7"/>
          <p:cNvPicPr preferRelativeResize="0"/>
          <p:nvPr/>
        </p:nvPicPr>
        <p:blipFill>
          <a:blip r:embed="rId2">
            <a:alphaModFix/>
          </a:blip>
          <a:stretch>
            <a:fillRect/>
          </a:stretch>
        </p:blipFill>
        <p:spPr>
          <a:xfrm>
            <a:off x="0" y="-4"/>
            <a:ext cx="9144003" cy="5085458"/>
          </a:xfrm>
          <a:prstGeom prst="rect">
            <a:avLst/>
          </a:prstGeom>
          <a:noFill/>
          <a:ln>
            <a:noFill/>
          </a:ln>
        </p:spPr>
      </p:pic>
    </p:spTree>
  </p:cSld>
  <p:clrMapOvr>
    <a:masterClrMapping/>
  </p:clrMapOvr>
  <p:extLst>
    <p:ext uri="{DCECCB84-F9BA-43D5-87BE-67443E8EF086}">
      <p15:sldGuideLst>
        <p15:guide id="1" pos="283">
          <p15:clr>
            <a:srgbClr val="FA7B17"/>
          </p15:clr>
        </p15:guide>
        <p15:guide id="2" orient="horz" pos="624">
          <p15:clr>
            <a:srgbClr val="FA7B17"/>
          </p15:clr>
        </p15:guide>
        <p15:guide id="3" pos="5510">
          <p15:clr>
            <a:srgbClr val="FA7B17"/>
          </p15:clr>
        </p15:guide>
        <p15:guide id="4" orient="horz" pos="294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blematização" type="titleOnly">
  <p:cSld name="TITLE_ONLY">
    <p:spTree>
      <p:nvGrpSpPr>
        <p:cNvPr id="25" name="Shape 25"/>
        <p:cNvGrpSpPr/>
        <p:nvPr/>
      </p:nvGrpSpPr>
      <p:grpSpPr>
        <a:xfrm>
          <a:off x="0" y="0"/>
          <a:ext cx="0" cy="0"/>
          <a:chOff x="0" y="0"/>
          <a:chExt cx="0" cy="0"/>
        </a:xfrm>
      </p:grpSpPr>
      <p:sp>
        <p:nvSpPr>
          <p:cNvPr id="26" name="Google Shape;2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pic>
        <p:nvPicPr>
          <p:cNvPr id="27" name="Google Shape;27;p8"/>
          <p:cNvPicPr preferRelativeResize="0"/>
          <p:nvPr/>
        </p:nvPicPr>
        <p:blipFill>
          <a:blip r:embed="rId2">
            <a:alphaModFix/>
          </a:blip>
          <a:stretch>
            <a:fillRect/>
          </a:stretch>
        </p:blipFill>
        <p:spPr>
          <a:xfrm>
            <a:off x="0" y="10"/>
            <a:ext cx="9143997" cy="5085464"/>
          </a:xfrm>
          <a:prstGeom prst="rect">
            <a:avLst/>
          </a:prstGeom>
          <a:noFill/>
          <a:ln>
            <a:noFill/>
          </a:ln>
        </p:spPr>
      </p:pic>
    </p:spTree>
  </p:cSld>
  <p:clrMapOvr>
    <a:masterClrMapping/>
  </p:clrMapOvr>
  <p:extLst>
    <p:ext uri="{DCECCB84-F9BA-43D5-87BE-67443E8EF086}">
      <p15:sldGuideLst>
        <p15:guide id="1" pos="5510">
          <p15:clr>
            <a:srgbClr val="FA7B17"/>
          </p15:clr>
        </p15:guide>
        <p15:guide id="2" pos="283">
          <p15:clr>
            <a:srgbClr val="FA7B17"/>
          </p15:clr>
        </p15:guide>
        <p15:guide id="3" orient="horz" pos="624">
          <p15:clr>
            <a:srgbClr val="FA7B17"/>
          </p15:clr>
        </p15:guide>
        <p15:guide id="4" orient="horz" pos="294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
  <p:cSld name="CUSTOM_4">
    <p:spTree>
      <p:nvGrpSpPr>
        <p:cNvPr id="28" name="Shape 28"/>
        <p:cNvGrpSpPr/>
        <p:nvPr/>
      </p:nvGrpSpPr>
      <p:grpSpPr>
        <a:xfrm>
          <a:off x="0" y="0"/>
          <a:ext cx="0" cy="0"/>
          <a:chOff x="0" y="0"/>
          <a:chExt cx="0" cy="0"/>
        </a:xfrm>
      </p:grpSpPr>
      <p:sp>
        <p:nvSpPr>
          <p:cNvPr id="29" name="Google Shape;2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
  <p:cSld name="CUSTOM_3">
    <p:spTree>
      <p:nvGrpSpPr>
        <p:cNvPr id="30" name="Shape 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hyperlink" Target="https://aluno.escoladigital.pr.gov.br/sites/alunos/arquivos_restritos/files/documento/2023-05/aula_27_sensor_ldr_kit2023_em_m1_0.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aluno.escoladigital.pr.gov.br/sites/alunos/arquivos_restritos/files/documento/2023-05/aula_27_sensor_ldr_kit2023_em_m1_0.pdf" TargetMode="External"/><Relationship Id="rId4" Type="http://schemas.openxmlformats.org/officeDocument/2006/relationships/hyperlink" Target="https://aluno.escoladigital.pr.gov.br/robotica/aulas/educacion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8"/>
          <p:cNvPicPr preferRelativeResize="0"/>
          <p:nvPr/>
        </p:nvPicPr>
        <p:blipFill>
          <a:blip r:embed="rId3">
            <a:alphaModFix/>
          </a:blip>
          <a:stretch>
            <a:fillRect/>
          </a:stretch>
        </p:blipFill>
        <p:spPr>
          <a:xfrm>
            <a:off x="152400" y="152400"/>
            <a:ext cx="8700319" cy="4838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27"/>
          <p:cNvGrpSpPr/>
          <p:nvPr/>
        </p:nvGrpSpPr>
        <p:grpSpPr>
          <a:xfrm>
            <a:off x="-1569078" y="1264175"/>
            <a:ext cx="5407278" cy="3147100"/>
            <a:chOff x="-1569078" y="1264175"/>
            <a:chExt cx="5407278" cy="3147100"/>
          </a:xfrm>
        </p:grpSpPr>
        <p:pic>
          <p:nvPicPr>
            <p:cNvPr id="115" name="Google Shape;115;p27"/>
            <p:cNvPicPr preferRelativeResize="0"/>
            <p:nvPr/>
          </p:nvPicPr>
          <p:blipFill>
            <a:blip r:embed="rId3">
              <a:alphaModFix/>
            </a:blip>
            <a:stretch>
              <a:fillRect/>
            </a:stretch>
          </p:blipFill>
          <p:spPr>
            <a:xfrm>
              <a:off x="100575" y="1264175"/>
              <a:ext cx="2342376" cy="2662251"/>
            </a:xfrm>
            <a:prstGeom prst="rect">
              <a:avLst/>
            </a:prstGeom>
            <a:noFill/>
            <a:ln>
              <a:noFill/>
            </a:ln>
          </p:spPr>
        </p:pic>
        <p:pic>
          <p:nvPicPr>
            <p:cNvPr id="116" name="Google Shape;116;p27"/>
            <p:cNvPicPr preferRelativeResize="0"/>
            <p:nvPr/>
          </p:nvPicPr>
          <p:blipFill>
            <a:blip r:embed="rId4">
              <a:alphaModFix/>
            </a:blip>
            <a:stretch>
              <a:fillRect/>
            </a:stretch>
          </p:blipFill>
          <p:spPr>
            <a:xfrm>
              <a:off x="-1569078" y="1369675"/>
              <a:ext cx="5407278" cy="3041600"/>
            </a:xfrm>
            <a:prstGeom prst="rect">
              <a:avLst/>
            </a:prstGeom>
            <a:noFill/>
            <a:ln>
              <a:noFill/>
            </a:ln>
          </p:spPr>
        </p:pic>
      </p:grpSp>
      <p:sp>
        <p:nvSpPr>
          <p:cNvPr id="117" name="Google Shape;117;p27"/>
          <p:cNvSpPr txBox="1"/>
          <p:nvPr/>
        </p:nvSpPr>
        <p:spPr>
          <a:xfrm>
            <a:off x="2704100" y="1237075"/>
            <a:ext cx="6025800" cy="3074400"/>
          </a:xfrm>
          <a:prstGeom prst="rect">
            <a:avLst/>
          </a:prstGeom>
          <a:noFill/>
          <a:ln>
            <a:noFill/>
          </a:ln>
        </p:spPr>
        <p:txBody>
          <a:bodyPr anchorCtr="0" anchor="ctr" bIns="91425" lIns="91425" spcFirstLastPara="1" rIns="91425" wrap="square" tIns="91425">
            <a:noAutofit/>
          </a:bodyPr>
          <a:lstStyle/>
          <a:p>
            <a:pPr indent="-342900" lvl="0" marL="457200" rtl="0" algn="just">
              <a:lnSpc>
                <a:spcPct val="115000"/>
              </a:lnSpc>
              <a:spcBef>
                <a:spcPts val="0"/>
              </a:spcBef>
              <a:spcAft>
                <a:spcPts val="0"/>
              </a:spcAft>
              <a:buClr>
                <a:schemeClr val="dk2"/>
              </a:buClr>
              <a:buSzPts val="1800"/>
              <a:buChar char="●"/>
            </a:pPr>
            <a:r>
              <a:rPr lang="pt-BR" sz="1800" u="sng">
                <a:solidFill>
                  <a:schemeClr val="hlink"/>
                </a:solidFill>
                <a:hlinkClick r:id="rId5"/>
              </a:rPr>
              <a:t>Aula 27 - Sensor LDR*</a:t>
            </a:r>
            <a:r>
              <a:rPr lang="pt-BR" sz="1800">
                <a:solidFill>
                  <a:schemeClr val="dk2"/>
                </a:solidFill>
              </a:rPr>
              <a:t> </a:t>
            </a:r>
            <a:endParaRPr sz="1800">
              <a:solidFill>
                <a:schemeClr val="dk2"/>
              </a:solidFill>
            </a:endParaRPr>
          </a:p>
          <a:p>
            <a:pPr indent="0" lvl="0" marL="457200" rtl="0" algn="just">
              <a:lnSpc>
                <a:spcPct val="115000"/>
              </a:lnSpc>
              <a:spcBef>
                <a:spcPts val="0"/>
              </a:spcBef>
              <a:spcAft>
                <a:spcPts val="0"/>
              </a:spcAft>
              <a:buNone/>
            </a:pPr>
            <a:r>
              <a:rPr lang="pt-BR" sz="1800">
                <a:solidFill>
                  <a:schemeClr val="dk2"/>
                </a:solidFill>
              </a:rPr>
              <a:t>(Material Didático Completo em PDF)</a:t>
            </a:r>
            <a:endParaRPr sz="16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9"/>
          <p:cNvPicPr preferRelativeResize="0"/>
          <p:nvPr/>
        </p:nvPicPr>
        <p:blipFill>
          <a:blip r:embed="rId3">
            <a:alphaModFix/>
          </a:blip>
          <a:stretch>
            <a:fillRect/>
          </a:stretch>
        </p:blipFill>
        <p:spPr>
          <a:xfrm>
            <a:off x="-4640975" y="576925"/>
            <a:ext cx="3054374" cy="3676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9"/>
          <p:cNvPicPr preferRelativeResize="0"/>
          <p:nvPr/>
        </p:nvPicPr>
        <p:blipFill>
          <a:blip r:embed="rId3">
            <a:alphaModFix/>
          </a:blip>
          <a:stretch>
            <a:fillRect/>
          </a:stretch>
        </p:blipFill>
        <p:spPr>
          <a:xfrm>
            <a:off x="-144275" y="1421413"/>
            <a:ext cx="2552449" cy="2300674"/>
          </a:xfrm>
          <a:prstGeom prst="rect">
            <a:avLst/>
          </a:prstGeom>
          <a:noFill/>
          <a:ln>
            <a:noFill/>
          </a:ln>
        </p:spPr>
      </p:pic>
      <p:pic>
        <p:nvPicPr>
          <p:cNvPr id="61" name="Google Shape;61;p19"/>
          <p:cNvPicPr preferRelativeResize="0"/>
          <p:nvPr/>
        </p:nvPicPr>
        <p:blipFill>
          <a:blip r:embed="rId4">
            <a:alphaModFix/>
          </a:blip>
          <a:stretch>
            <a:fillRect/>
          </a:stretch>
        </p:blipFill>
        <p:spPr>
          <a:xfrm>
            <a:off x="-723575" y="1569700"/>
            <a:ext cx="4092273" cy="3171124"/>
          </a:xfrm>
          <a:prstGeom prst="rect">
            <a:avLst/>
          </a:prstGeom>
          <a:noFill/>
          <a:ln>
            <a:noFill/>
          </a:ln>
        </p:spPr>
      </p:pic>
      <p:sp>
        <p:nvSpPr>
          <p:cNvPr id="62" name="Google Shape;62;p19"/>
          <p:cNvSpPr txBox="1"/>
          <p:nvPr/>
        </p:nvSpPr>
        <p:spPr>
          <a:xfrm>
            <a:off x="3048850" y="932275"/>
            <a:ext cx="5697900" cy="3074400"/>
          </a:xfrm>
          <a:prstGeom prst="rect">
            <a:avLst/>
          </a:prstGeom>
          <a:noFill/>
          <a:ln>
            <a:noFill/>
          </a:ln>
        </p:spPr>
        <p:txBody>
          <a:bodyPr anchorCtr="0" anchor="ctr" bIns="91425" lIns="91425" spcFirstLastPara="1" rIns="91425" wrap="square" tIns="91425">
            <a:noAutofit/>
          </a:bodyPr>
          <a:lstStyle/>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Conhecer o funcionamento do módulo sensor LDR;</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Programar um projeto no qual o módulo sensor LDR indicará ao Arduino quando deverá acionar um LED;</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Entender a programação condicional SE (IF), SENÃO (ELSE).</a:t>
            </a:r>
            <a:endParaRPr sz="1600">
              <a:solidFill>
                <a:srgbClr val="595959"/>
              </a:solidFill>
            </a:endParaRPr>
          </a:p>
          <a:p>
            <a:pPr indent="0" lvl="0" marL="457200" rtl="0" algn="just">
              <a:lnSpc>
                <a:spcPct val="115000"/>
              </a:lnSpc>
              <a:spcBef>
                <a:spcPts val="0"/>
              </a:spcBef>
              <a:spcAft>
                <a:spcPts val="0"/>
              </a:spcAft>
              <a:buNone/>
            </a:pPr>
            <a:r>
              <a:t/>
            </a:r>
            <a:endParaRPr sz="16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grpSp>
        <p:nvGrpSpPr>
          <p:cNvPr id="67" name="Google Shape;67;p20"/>
          <p:cNvGrpSpPr/>
          <p:nvPr/>
        </p:nvGrpSpPr>
        <p:grpSpPr>
          <a:xfrm>
            <a:off x="-144275" y="1303850"/>
            <a:ext cx="2552449" cy="3074401"/>
            <a:chOff x="-144275" y="1303850"/>
            <a:chExt cx="2552449" cy="3074401"/>
          </a:xfrm>
        </p:grpSpPr>
        <p:pic>
          <p:nvPicPr>
            <p:cNvPr id="68" name="Google Shape;68;p20"/>
            <p:cNvPicPr preferRelativeResize="0"/>
            <p:nvPr/>
          </p:nvPicPr>
          <p:blipFill>
            <a:blip r:embed="rId3">
              <a:alphaModFix/>
            </a:blip>
            <a:stretch>
              <a:fillRect/>
            </a:stretch>
          </p:blipFill>
          <p:spPr>
            <a:xfrm>
              <a:off x="-144275" y="1421413"/>
              <a:ext cx="2552449" cy="2300674"/>
            </a:xfrm>
            <a:prstGeom prst="rect">
              <a:avLst/>
            </a:prstGeom>
            <a:noFill/>
            <a:ln>
              <a:noFill/>
            </a:ln>
          </p:spPr>
        </p:pic>
        <p:pic>
          <p:nvPicPr>
            <p:cNvPr id="69" name="Google Shape;69;p20"/>
            <p:cNvPicPr preferRelativeResize="0"/>
            <p:nvPr/>
          </p:nvPicPr>
          <p:blipFill>
            <a:blip r:embed="rId4">
              <a:alphaModFix/>
            </a:blip>
            <a:stretch>
              <a:fillRect/>
            </a:stretch>
          </p:blipFill>
          <p:spPr>
            <a:xfrm>
              <a:off x="-76200" y="1303850"/>
              <a:ext cx="2274578" cy="3074401"/>
            </a:xfrm>
            <a:prstGeom prst="rect">
              <a:avLst/>
            </a:prstGeom>
            <a:noFill/>
            <a:ln>
              <a:noFill/>
            </a:ln>
          </p:spPr>
        </p:pic>
      </p:grpSp>
      <p:sp>
        <p:nvSpPr>
          <p:cNvPr id="70" name="Google Shape;70;p20"/>
          <p:cNvSpPr txBox="1"/>
          <p:nvPr/>
        </p:nvSpPr>
        <p:spPr>
          <a:xfrm>
            <a:off x="3069600" y="1351363"/>
            <a:ext cx="6074400" cy="3074400"/>
          </a:xfrm>
          <a:prstGeom prst="rect">
            <a:avLst/>
          </a:prstGeom>
          <a:noFill/>
          <a:ln>
            <a:noFill/>
          </a:ln>
        </p:spPr>
        <p:txBody>
          <a:bodyPr anchorCtr="0" anchor="ctr" bIns="91425" lIns="91425" spcFirstLastPara="1" rIns="91425" wrap="square" tIns="91425">
            <a:noAutofit/>
          </a:bodyPr>
          <a:lstStyle/>
          <a:p>
            <a:pPr indent="0" lvl="0" marL="457200" rtl="0" algn="just">
              <a:lnSpc>
                <a:spcPct val="115000"/>
              </a:lnSpc>
              <a:spcBef>
                <a:spcPts val="0"/>
              </a:spcBef>
              <a:spcAft>
                <a:spcPts val="0"/>
              </a:spcAft>
              <a:buNone/>
            </a:pPr>
            <a:r>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placa protoboard;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placa Arduino UNO R3;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cabo USB;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5 jumpers macho-macho;</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módulo sensor LDR;</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LED 5mm;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resistor 220 ohms;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1 notebook; </a:t>
            </a:r>
            <a:endParaRPr sz="1600">
              <a:solidFill>
                <a:srgbClr val="595959"/>
              </a:solidFill>
            </a:endParaRPr>
          </a:p>
          <a:p>
            <a:pPr indent="-330200" lvl="0" marL="457200" rtl="0" algn="just">
              <a:lnSpc>
                <a:spcPct val="115000"/>
              </a:lnSpc>
              <a:spcBef>
                <a:spcPts val="0"/>
              </a:spcBef>
              <a:spcAft>
                <a:spcPts val="0"/>
              </a:spcAft>
              <a:buClr>
                <a:srgbClr val="595959"/>
              </a:buClr>
              <a:buSzPts val="1600"/>
              <a:buChar char="●"/>
            </a:pPr>
            <a:r>
              <a:rPr lang="pt-BR" sz="1600">
                <a:solidFill>
                  <a:srgbClr val="595959"/>
                </a:solidFill>
              </a:rPr>
              <a:t>Software de programação para Arduino (IDE ou mBlock).</a:t>
            </a:r>
            <a:endParaRPr sz="1600">
              <a:solidFill>
                <a:srgbClr val="595959"/>
              </a:solidFill>
            </a:endParaRPr>
          </a:p>
          <a:p>
            <a:pPr indent="0" lvl="0" marL="457200" rtl="0" algn="just">
              <a:lnSpc>
                <a:spcPct val="115000"/>
              </a:lnSpc>
              <a:spcBef>
                <a:spcPts val="0"/>
              </a:spcBef>
              <a:spcAft>
                <a:spcPts val="0"/>
              </a:spcAft>
              <a:buNone/>
            </a:pPr>
            <a:r>
              <a:t/>
            </a:r>
            <a:endParaRPr sz="1600">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pSp>
        <p:nvGrpSpPr>
          <p:cNvPr id="75" name="Google Shape;75;p21"/>
          <p:cNvGrpSpPr/>
          <p:nvPr/>
        </p:nvGrpSpPr>
        <p:grpSpPr>
          <a:xfrm>
            <a:off x="-160575" y="1287162"/>
            <a:ext cx="2610474" cy="3234576"/>
            <a:chOff x="-160575" y="1287162"/>
            <a:chExt cx="2610474" cy="3234576"/>
          </a:xfrm>
        </p:grpSpPr>
        <p:pic>
          <p:nvPicPr>
            <p:cNvPr id="76" name="Google Shape;76;p21"/>
            <p:cNvPicPr preferRelativeResize="0"/>
            <p:nvPr/>
          </p:nvPicPr>
          <p:blipFill>
            <a:blip r:embed="rId3">
              <a:alphaModFix/>
            </a:blip>
            <a:stretch>
              <a:fillRect/>
            </a:stretch>
          </p:blipFill>
          <p:spPr>
            <a:xfrm>
              <a:off x="-160575" y="1595400"/>
              <a:ext cx="2610474" cy="2693699"/>
            </a:xfrm>
            <a:prstGeom prst="rect">
              <a:avLst/>
            </a:prstGeom>
            <a:noFill/>
            <a:ln>
              <a:noFill/>
            </a:ln>
          </p:spPr>
        </p:pic>
        <p:pic>
          <p:nvPicPr>
            <p:cNvPr id="77" name="Google Shape;77;p21"/>
            <p:cNvPicPr preferRelativeResize="0"/>
            <p:nvPr/>
          </p:nvPicPr>
          <p:blipFill>
            <a:blip r:embed="rId4">
              <a:alphaModFix/>
            </a:blip>
            <a:stretch>
              <a:fillRect/>
            </a:stretch>
          </p:blipFill>
          <p:spPr>
            <a:xfrm>
              <a:off x="343950" y="1287162"/>
              <a:ext cx="1633799" cy="3234576"/>
            </a:xfrm>
            <a:prstGeom prst="rect">
              <a:avLst/>
            </a:prstGeom>
            <a:noFill/>
            <a:ln>
              <a:noFill/>
            </a:ln>
          </p:spPr>
        </p:pic>
      </p:grpSp>
      <p:sp>
        <p:nvSpPr>
          <p:cNvPr id="78" name="Google Shape;78;p21"/>
          <p:cNvSpPr txBox="1"/>
          <p:nvPr/>
        </p:nvSpPr>
        <p:spPr>
          <a:xfrm>
            <a:off x="3110925" y="616925"/>
            <a:ext cx="5636100" cy="3416400"/>
          </a:xfrm>
          <a:prstGeom prst="rect">
            <a:avLst/>
          </a:prstGeom>
          <a:noFill/>
          <a:ln>
            <a:noFill/>
          </a:ln>
        </p:spPr>
        <p:txBody>
          <a:bodyPr anchorCtr="0" anchor="ctr" bIns="91425" lIns="91425" spcFirstLastPara="1" rIns="91425" wrap="square" tIns="91425">
            <a:noAutofit/>
          </a:bodyPr>
          <a:lstStyle/>
          <a:p>
            <a:pPr indent="450000" lvl="0" marL="0" rtl="0" algn="just">
              <a:spcBef>
                <a:spcPts val="0"/>
              </a:spcBef>
              <a:spcAft>
                <a:spcPts val="0"/>
              </a:spcAft>
              <a:buNone/>
            </a:pPr>
            <a:r>
              <a:rPr lang="pt-BR" sz="1600">
                <a:solidFill>
                  <a:srgbClr val="595959"/>
                </a:solidFill>
              </a:rPr>
              <a:t>Você já pensou como ocorre o acendimento das luzes em ambientes quando a intensidade de luz diminui? </a:t>
            </a:r>
            <a:endParaRPr sz="1600">
              <a:solidFill>
                <a:srgbClr val="595959"/>
              </a:solidFill>
            </a:endParaRPr>
          </a:p>
          <a:p>
            <a:pPr indent="450000" lvl="0" marL="0" rtl="0" algn="just">
              <a:spcBef>
                <a:spcPts val="0"/>
              </a:spcBef>
              <a:spcAft>
                <a:spcPts val="0"/>
              </a:spcAft>
              <a:buNone/>
            </a:pPr>
            <a:r>
              <a:rPr lang="pt-BR" sz="1600">
                <a:solidFill>
                  <a:srgbClr val="595959"/>
                </a:solidFill>
              </a:rPr>
              <a:t>Isso é </a:t>
            </a:r>
            <a:r>
              <a:rPr lang="pt-BR" sz="1600">
                <a:solidFill>
                  <a:srgbClr val="595959"/>
                </a:solidFill>
              </a:rPr>
              <a:t>possível</a:t>
            </a:r>
            <a:r>
              <a:rPr lang="pt-BR" sz="1600">
                <a:solidFill>
                  <a:srgbClr val="595959"/>
                </a:solidFill>
              </a:rPr>
              <a:t> com o módulo sensor de luminosidade LDR (Light Dependent Resistor).</a:t>
            </a:r>
            <a:endParaRPr sz="1600">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p22"/>
          <p:cNvGrpSpPr/>
          <p:nvPr/>
        </p:nvGrpSpPr>
        <p:grpSpPr>
          <a:xfrm>
            <a:off x="-285762" y="1274553"/>
            <a:ext cx="2804775" cy="3110796"/>
            <a:chOff x="-285762" y="1274553"/>
            <a:chExt cx="2804775" cy="3110796"/>
          </a:xfrm>
        </p:grpSpPr>
        <p:pic>
          <p:nvPicPr>
            <p:cNvPr id="84" name="Google Shape;84;p22"/>
            <p:cNvPicPr preferRelativeResize="0"/>
            <p:nvPr/>
          </p:nvPicPr>
          <p:blipFill>
            <a:blip r:embed="rId3">
              <a:alphaModFix/>
            </a:blip>
            <a:stretch>
              <a:fillRect/>
            </a:stretch>
          </p:blipFill>
          <p:spPr>
            <a:xfrm>
              <a:off x="-285762" y="1617825"/>
              <a:ext cx="2804775" cy="2424250"/>
            </a:xfrm>
            <a:prstGeom prst="rect">
              <a:avLst/>
            </a:prstGeom>
            <a:noFill/>
            <a:ln>
              <a:noFill/>
            </a:ln>
          </p:spPr>
        </p:pic>
        <p:pic>
          <p:nvPicPr>
            <p:cNvPr id="85" name="Google Shape;85;p22"/>
            <p:cNvPicPr preferRelativeResize="0"/>
            <p:nvPr/>
          </p:nvPicPr>
          <p:blipFill>
            <a:blip r:embed="rId4">
              <a:alphaModFix/>
            </a:blip>
            <a:stretch>
              <a:fillRect/>
            </a:stretch>
          </p:blipFill>
          <p:spPr>
            <a:xfrm>
              <a:off x="-159600" y="1274553"/>
              <a:ext cx="2552451" cy="3110796"/>
            </a:xfrm>
            <a:prstGeom prst="rect">
              <a:avLst/>
            </a:prstGeom>
            <a:noFill/>
            <a:ln>
              <a:noFill/>
            </a:ln>
          </p:spPr>
        </p:pic>
      </p:grpSp>
      <p:sp>
        <p:nvSpPr>
          <p:cNvPr id="86" name="Google Shape;86;p22"/>
          <p:cNvSpPr txBox="1"/>
          <p:nvPr/>
        </p:nvSpPr>
        <p:spPr>
          <a:xfrm>
            <a:off x="3227300" y="1121750"/>
            <a:ext cx="5539200" cy="3416400"/>
          </a:xfrm>
          <a:prstGeom prst="rect">
            <a:avLst/>
          </a:prstGeom>
          <a:noFill/>
          <a:ln>
            <a:noFill/>
          </a:ln>
        </p:spPr>
        <p:txBody>
          <a:bodyPr anchorCtr="0" anchor="ctr" bIns="91425" lIns="91425" spcFirstLastPara="1" rIns="91425" wrap="square" tIns="91425">
            <a:noAutofit/>
          </a:bodyPr>
          <a:lstStyle/>
          <a:p>
            <a:pPr indent="450000" lvl="0" marL="0" rtl="0" algn="just">
              <a:lnSpc>
                <a:spcPct val="115000"/>
              </a:lnSpc>
              <a:spcBef>
                <a:spcPts val="0"/>
              </a:spcBef>
              <a:spcAft>
                <a:spcPts val="0"/>
              </a:spcAft>
              <a:buNone/>
            </a:pPr>
            <a:r>
              <a:rPr lang="pt-BR" sz="1600">
                <a:solidFill>
                  <a:srgbClr val="595959"/>
                </a:solidFill>
              </a:rPr>
              <a:t>Na Aula 23 - Potenciômetro, você viu o funcionamento do potenciômetro, que varia sua resistência de acordo com a rotação empregada. A diferença entre o potenciômetro e o módulo sensor LDR é que este último varia sua resistência conforme a intensidade de luz captada. Um exemplo prático desse funcionamento é o acendimento automático dos postes de luz das ruas, que acendem quando anoitece e desligam nas primeiras horas da manhã.</a:t>
            </a:r>
            <a:endParaRPr sz="1600">
              <a:solidFill>
                <a:srgbClr val="595959"/>
              </a:solidFill>
            </a:endParaRPr>
          </a:p>
          <a:p>
            <a:pPr indent="450000" lvl="0" marL="0" rtl="0" algn="just">
              <a:spcBef>
                <a:spcPts val="0"/>
              </a:spcBef>
              <a:spcAft>
                <a:spcPts val="0"/>
              </a:spcAft>
              <a:buNone/>
            </a:pPr>
            <a:r>
              <a:t/>
            </a:r>
            <a:endParaRPr sz="1800">
              <a:solidFill>
                <a:srgbClr val="595959"/>
              </a:solidFill>
            </a:endParaRPr>
          </a:p>
          <a:p>
            <a:pPr indent="450000" lvl="0" marL="0" rtl="0" algn="just">
              <a:spcBef>
                <a:spcPts val="0"/>
              </a:spcBef>
              <a:spcAft>
                <a:spcPts val="0"/>
              </a:spcAft>
              <a:buNone/>
            </a:pPr>
            <a:r>
              <a:rPr lang="pt-BR" sz="1800">
                <a:solidFill>
                  <a:srgbClr val="595959"/>
                </a:solidFill>
              </a:rPr>
              <a:t> </a:t>
            </a:r>
            <a:endParaRPr sz="19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3"/>
          <p:cNvSpPr txBox="1"/>
          <p:nvPr/>
        </p:nvSpPr>
        <p:spPr>
          <a:xfrm>
            <a:off x="3397975" y="1121750"/>
            <a:ext cx="5348700" cy="3416400"/>
          </a:xfrm>
          <a:prstGeom prst="rect">
            <a:avLst/>
          </a:prstGeom>
          <a:noFill/>
          <a:ln>
            <a:noFill/>
          </a:ln>
        </p:spPr>
        <p:txBody>
          <a:bodyPr anchorCtr="0" anchor="ctr" bIns="91425" lIns="91425" spcFirstLastPara="1" rIns="91425" wrap="square" tIns="91425">
            <a:noAutofit/>
          </a:bodyPr>
          <a:lstStyle/>
          <a:p>
            <a:pPr indent="450000" lvl="0" marL="0" rtl="0" algn="just">
              <a:lnSpc>
                <a:spcPct val="115000"/>
              </a:lnSpc>
              <a:spcBef>
                <a:spcPts val="0"/>
              </a:spcBef>
              <a:spcAft>
                <a:spcPts val="0"/>
              </a:spcAft>
              <a:buClr>
                <a:schemeClr val="dk1"/>
              </a:buClr>
              <a:buSzPts val="1100"/>
              <a:buFont typeface="Arial"/>
              <a:buNone/>
            </a:pPr>
            <a:r>
              <a:rPr lang="pt-BR" sz="1600">
                <a:solidFill>
                  <a:srgbClr val="595959"/>
                </a:solidFill>
              </a:rPr>
              <a:t> Alguns jardins, também, colocam iluminação que acende automaticamente com a baixa luminosidade. Com o projeto presente nesta aula, você irá programar o módulo sensor LDR para acionar um LED, conforme a intensidade de luz presente em um ambiente</a:t>
            </a:r>
            <a:r>
              <a:rPr lang="pt-BR" sz="1800">
                <a:solidFill>
                  <a:srgbClr val="595959"/>
                </a:solidFill>
              </a:rPr>
              <a:t>.</a:t>
            </a:r>
            <a:endParaRPr sz="1800">
              <a:solidFill>
                <a:srgbClr val="595959"/>
              </a:solidFill>
            </a:endParaRPr>
          </a:p>
          <a:p>
            <a:pPr indent="450000" lvl="0" marL="0" rtl="0" algn="just">
              <a:spcBef>
                <a:spcPts val="0"/>
              </a:spcBef>
              <a:spcAft>
                <a:spcPts val="0"/>
              </a:spcAft>
              <a:buNone/>
            </a:pPr>
            <a:r>
              <a:t/>
            </a:r>
            <a:endParaRPr sz="1800">
              <a:solidFill>
                <a:srgbClr val="595959"/>
              </a:solidFill>
            </a:endParaRPr>
          </a:p>
        </p:txBody>
      </p:sp>
      <p:grpSp>
        <p:nvGrpSpPr>
          <p:cNvPr id="92" name="Google Shape;92;p23"/>
          <p:cNvGrpSpPr/>
          <p:nvPr/>
        </p:nvGrpSpPr>
        <p:grpSpPr>
          <a:xfrm>
            <a:off x="-285762" y="1274553"/>
            <a:ext cx="2804775" cy="3110796"/>
            <a:chOff x="-285762" y="1274553"/>
            <a:chExt cx="2804775" cy="3110796"/>
          </a:xfrm>
        </p:grpSpPr>
        <p:pic>
          <p:nvPicPr>
            <p:cNvPr id="93" name="Google Shape;93;p23"/>
            <p:cNvPicPr preferRelativeResize="0"/>
            <p:nvPr/>
          </p:nvPicPr>
          <p:blipFill>
            <a:blip r:embed="rId3">
              <a:alphaModFix/>
            </a:blip>
            <a:stretch>
              <a:fillRect/>
            </a:stretch>
          </p:blipFill>
          <p:spPr>
            <a:xfrm>
              <a:off x="-285762" y="1617825"/>
              <a:ext cx="2804775" cy="2424250"/>
            </a:xfrm>
            <a:prstGeom prst="rect">
              <a:avLst/>
            </a:prstGeom>
            <a:noFill/>
            <a:ln>
              <a:noFill/>
            </a:ln>
          </p:spPr>
        </p:pic>
        <p:pic>
          <p:nvPicPr>
            <p:cNvPr id="94" name="Google Shape;94;p23"/>
            <p:cNvPicPr preferRelativeResize="0"/>
            <p:nvPr/>
          </p:nvPicPr>
          <p:blipFill>
            <a:blip r:embed="rId4">
              <a:alphaModFix/>
            </a:blip>
            <a:stretch>
              <a:fillRect/>
            </a:stretch>
          </p:blipFill>
          <p:spPr>
            <a:xfrm>
              <a:off x="-159600" y="1274553"/>
              <a:ext cx="2552451" cy="31107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4"/>
          <p:cNvSpPr txBox="1"/>
          <p:nvPr/>
        </p:nvSpPr>
        <p:spPr>
          <a:xfrm>
            <a:off x="450000" y="1471625"/>
            <a:ext cx="8316600" cy="12807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0"/>
              </a:spcAft>
              <a:buClr>
                <a:schemeClr val="dk1"/>
              </a:buClr>
              <a:buSzPts val="1100"/>
              <a:buFont typeface="Arial"/>
              <a:buNone/>
            </a:pPr>
            <a:r>
              <a:rPr lang="pt-BR" sz="1600">
                <a:solidFill>
                  <a:schemeClr val="dk2"/>
                </a:solidFill>
              </a:rPr>
              <a:t>Vamos a o nosso projeto!</a:t>
            </a:r>
            <a:endParaRPr sz="1600">
              <a:solidFill>
                <a:schemeClr val="dk2"/>
              </a:solidFill>
            </a:endParaRPr>
          </a:p>
          <a:p>
            <a:pPr indent="457200" lvl="0" marL="0" rtl="0" algn="just">
              <a:lnSpc>
                <a:spcPct val="115000"/>
              </a:lnSpc>
              <a:spcBef>
                <a:spcPts val="0"/>
              </a:spcBef>
              <a:spcAft>
                <a:spcPts val="0"/>
              </a:spcAft>
              <a:buClr>
                <a:schemeClr val="dk1"/>
              </a:buClr>
              <a:buSzPts val="1100"/>
              <a:buFont typeface="Arial"/>
              <a:buNone/>
            </a:pPr>
            <a:r>
              <a:t/>
            </a:r>
            <a:endParaRPr sz="1600">
              <a:solidFill>
                <a:schemeClr val="dk2"/>
              </a:solidFill>
            </a:endParaRPr>
          </a:p>
          <a:p>
            <a:pPr indent="457200" lvl="0" marL="0" rtl="0" algn="just">
              <a:lnSpc>
                <a:spcPct val="115000"/>
              </a:lnSpc>
              <a:spcBef>
                <a:spcPts val="0"/>
              </a:spcBef>
              <a:spcAft>
                <a:spcPts val="0"/>
              </a:spcAft>
              <a:buClr>
                <a:schemeClr val="dk1"/>
              </a:buClr>
              <a:buSzPts val="1100"/>
              <a:buFont typeface="Arial"/>
              <a:buNone/>
            </a:pPr>
            <a:r>
              <a:rPr lang="pt-BR" sz="1600">
                <a:solidFill>
                  <a:schemeClr val="dk2"/>
                </a:solidFill>
              </a:rPr>
              <a:t>Acesse o passo a passo na </a:t>
            </a:r>
            <a:r>
              <a:rPr lang="pt-BR" sz="1600" u="sng">
                <a:solidFill>
                  <a:schemeClr val="accent5"/>
                </a:solidFill>
                <a:hlinkClick r:id="rId3">
                  <a:extLst>
                    <a:ext uri="{A12FA001-AC4F-418D-AE19-62706E023703}">
                      <ahyp:hlinkClr val="tx"/>
                    </a:ext>
                  </a:extLst>
                </a:hlinkClick>
              </a:rPr>
              <a:t>Aula 27 - Sensor LDR</a:t>
            </a:r>
            <a:r>
              <a:rPr lang="pt-BR" sz="1600">
                <a:solidFill>
                  <a:schemeClr val="dk2"/>
                </a:solidFill>
              </a:rPr>
              <a:t>, disponível em: </a:t>
            </a:r>
            <a:r>
              <a:rPr lang="pt-BR" sz="1600" u="sng">
                <a:solidFill>
                  <a:schemeClr val="accent5"/>
                </a:solidFill>
                <a:hlinkClick r:id="rId4">
                  <a:extLst>
                    <a:ext uri="{A12FA001-AC4F-418D-AE19-62706E023703}">
                      <ahyp:hlinkClr val="tx"/>
                    </a:ext>
                  </a:extLst>
                </a:hlinkClick>
              </a:rPr>
              <a:t>Robótica Educacional.</a:t>
            </a:r>
            <a:r>
              <a:rPr lang="pt-BR" sz="1600">
                <a:solidFill>
                  <a:schemeClr val="dk2"/>
                </a:solidFil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5"/>
          <p:cNvSpPr txBox="1"/>
          <p:nvPr/>
        </p:nvSpPr>
        <p:spPr>
          <a:xfrm>
            <a:off x="450000" y="485775"/>
            <a:ext cx="8316600" cy="241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sz="1600">
                <a:solidFill>
                  <a:schemeClr val="dk2"/>
                </a:solidFill>
              </a:rPr>
              <a:t>Desafios</a:t>
            </a:r>
            <a:endParaRPr sz="1600">
              <a:solidFill>
                <a:schemeClr val="dk2"/>
              </a:solidFill>
            </a:endParaRPr>
          </a:p>
          <a:p>
            <a:pPr indent="0" lvl="0" marL="0" rtl="0" algn="just">
              <a:lnSpc>
                <a:spcPct val="115000"/>
              </a:lnSpc>
              <a:spcBef>
                <a:spcPts val="0"/>
              </a:spcBef>
              <a:spcAft>
                <a:spcPts val="0"/>
              </a:spcAft>
              <a:buNone/>
            </a:pPr>
            <a:r>
              <a:t/>
            </a:r>
            <a:endParaRPr sz="1600">
              <a:solidFill>
                <a:schemeClr val="dk2"/>
              </a:solidFill>
            </a:endParaRPr>
          </a:p>
          <a:p>
            <a:pPr indent="457200" lvl="0" marL="0" rtl="0" algn="just">
              <a:lnSpc>
                <a:spcPct val="115000"/>
              </a:lnSpc>
              <a:spcBef>
                <a:spcPts val="0"/>
              </a:spcBef>
              <a:spcAft>
                <a:spcPts val="0"/>
              </a:spcAft>
              <a:buNone/>
            </a:pPr>
            <a:r>
              <a:rPr lang="pt-BR" sz="1600">
                <a:solidFill>
                  <a:schemeClr val="dk2"/>
                </a:solidFill>
              </a:rPr>
              <a:t>i. Altere a sensibilidade do módulo sensor LDR, lembrando que sua leitura é analógica, ou seja, varia de 0 (completamente escuro) até 1023 (completamente claro). </a:t>
            </a:r>
            <a:endParaRPr sz="1600">
              <a:solidFill>
                <a:schemeClr val="dk2"/>
              </a:solidFill>
            </a:endParaRPr>
          </a:p>
          <a:p>
            <a:pPr indent="457200" lvl="0" marL="0" rtl="0" algn="just">
              <a:lnSpc>
                <a:spcPct val="115000"/>
              </a:lnSpc>
              <a:spcBef>
                <a:spcPts val="0"/>
              </a:spcBef>
              <a:spcAft>
                <a:spcPts val="0"/>
              </a:spcAft>
              <a:buNone/>
            </a:pPr>
            <a:r>
              <a:rPr lang="pt-BR" sz="1600">
                <a:solidFill>
                  <a:schemeClr val="dk2"/>
                </a:solidFill>
              </a:rPr>
              <a:t>ii. Que tal desenvolver um sistema de automação em sua escola? Identifique um ambiente que seria importante ter um sistema que seja acionado em determinada intensidade de luz, por exemplo, acionar uma lâmpada quando a iluminação natural se tornar insuficiente.</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txBox="1"/>
          <p:nvPr/>
        </p:nvSpPr>
        <p:spPr>
          <a:xfrm>
            <a:off x="450000" y="990000"/>
            <a:ext cx="8333100" cy="3548100"/>
          </a:xfrm>
          <a:prstGeom prst="rect">
            <a:avLst/>
          </a:prstGeom>
          <a:noFill/>
          <a:ln>
            <a:noFill/>
          </a:ln>
        </p:spPr>
        <p:txBody>
          <a:bodyPr anchorCtr="0" anchor="ctr" bIns="91425" lIns="91425" spcFirstLastPara="1" rIns="91425" wrap="square" tIns="91425">
            <a:noAutofit/>
          </a:bodyPr>
          <a:lstStyle/>
          <a:p>
            <a:pPr indent="457200" lvl="0" marL="0" rtl="0" algn="just">
              <a:lnSpc>
                <a:spcPct val="115000"/>
              </a:lnSpc>
              <a:spcBef>
                <a:spcPts val="0"/>
              </a:spcBef>
              <a:spcAft>
                <a:spcPts val="0"/>
              </a:spcAft>
              <a:buNone/>
            </a:pPr>
            <a:r>
              <a:rPr lang="pt-BR" sz="1600">
                <a:solidFill>
                  <a:srgbClr val="595959"/>
                </a:solidFill>
              </a:rPr>
              <a:t>a. Confira, compartilhando seu projeto com os demais colegas, se o objetivo foi alcançado; </a:t>
            </a:r>
            <a:endParaRPr sz="1600">
              <a:solidFill>
                <a:srgbClr val="595959"/>
              </a:solidFill>
            </a:endParaRPr>
          </a:p>
          <a:p>
            <a:pPr indent="457200" lvl="0" marL="0" rtl="0" algn="just">
              <a:lnSpc>
                <a:spcPct val="115000"/>
              </a:lnSpc>
              <a:spcBef>
                <a:spcPts val="0"/>
              </a:spcBef>
              <a:spcAft>
                <a:spcPts val="0"/>
              </a:spcAft>
              <a:buNone/>
            </a:pPr>
            <a:r>
              <a:rPr lang="pt-BR" sz="1600">
                <a:solidFill>
                  <a:srgbClr val="595959"/>
                </a:solidFill>
              </a:rPr>
              <a:t>b. Analise seu projeto desenvolvido, de modo a atender os requisitos para o funcionamento do protótipo; </a:t>
            </a:r>
            <a:endParaRPr sz="1600">
              <a:solidFill>
                <a:srgbClr val="595959"/>
              </a:solidFill>
            </a:endParaRPr>
          </a:p>
          <a:p>
            <a:pPr indent="457200" lvl="0" marL="0" rtl="0" algn="just">
              <a:lnSpc>
                <a:spcPct val="115000"/>
              </a:lnSpc>
              <a:spcBef>
                <a:spcPts val="0"/>
              </a:spcBef>
              <a:spcAft>
                <a:spcPts val="0"/>
              </a:spcAft>
              <a:buNone/>
            </a:pPr>
            <a:r>
              <a:rPr lang="pt-BR" sz="1600">
                <a:solidFill>
                  <a:srgbClr val="595959"/>
                </a:solidFill>
              </a:rPr>
              <a:t>c. Reflita se as seguintes situações ocorreram:   </a:t>
            </a:r>
            <a:endParaRPr sz="1600">
              <a:solidFill>
                <a:srgbClr val="595959"/>
              </a:solidFill>
            </a:endParaRPr>
          </a:p>
          <a:p>
            <a:pPr indent="0" lvl="0" marL="914400" rtl="0" algn="just">
              <a:lnSpc>
                <a:spcPct val="115000"/>
              </a:lnSpc>
              <a:spcBef>
                <a:spcPts val="0"/>
              </a:spcBef>
              <a:spcAft>
                <a:spcPts val="0"/>
              </a:spcAft>
              <a:buNone/>
            </a:pPr>
            <a:r>
              <a:rPr lang="pt-BR" sz="1600">
                <a:solidFill>
                  <a:srgbClr val="595959"/>
                </a:solidFill>
              </a:rPr>
              <a:t>i. Colaboração e cooperação: Você e os membros de sua equipe interagiram entre si, compartilhando ideias que promoveram a aprendizagem e o desenvolvimento deste projeto? </a:t>
            </a:r>
            <a:endParaRPr sz="1600">
              <a:solidFill>
                <a:srgbClr val="595959"/>
              </a:solidFill>
            </a:endParaRPr>
          </a:p>
          <a:p>
            <a:pPr indent="0" lvl="0" marL="914400" rtl="0" algn="just">
              <a:lnSpc>
                <a:spcPct val="115000"/>
              </a:lnSpc>
              <a:spcBef>
                <a:spcPts val="0"/>
              </a:spcBef>
              <a:spcAft>
                <a:spcPts val="0"/>
              </a:spcAft>
              <a:buNone/>
            </a:pPr>
            <a:r>
              <a:rPr lang="pt-BR" sz="1600">
                <a:solidFill>
                  <a:srgbClr val="595959"/>
                </a:solidFill>
              </a:rPr>
              <a:t>ii. Pensamento crítico e resolução de problemas: Você conseguiu identificar os problemas, analisar informações e tomar decisões de modo a contribuir para o projeto desenvolvido?</a:t>
            </a:r>
            <a:endParaRPr sz="1600">
              <a:solidFill>
                <a:srgbClr val="595959"/>
              </a:solidFill>
            </a:endParaRPr>
          </a:p>
          <a:p>
            <a:pPr indent="457200" lvl="0" marL="0" rtl="0" algn="just">
              <a:lnSpc>
                <a:spcPct val="115000"/>
              </a:lnSpc>
              <a:spcBef>
                <a:spcPts val="0"/>
              </a:spcBef>
              <a:spcAft>
                <a:spcPts val="0"/>
              </a:spcAft>
              <a:buNone/>
            </a:pPr>
            <a:r>
              <a:rPr lang="pt-BR" sz="1600">
                <a:solidFill>
                  <a:srgbClr val="595959"/>
                </a:solidFill>
              </a:rPr>
              <a:t>d. Reúna todos os componentes utilizados nesta aula e os organize novamente junto aos demais, no kit de robótica.</a:t>
            </a:r>
            <a:endParaRPr sz="1600">
              <a:solidFill>
                <a:srgbClr val="59595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