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3">
          <p15:clr>
            <a:srgbClr val="747775"/>
          </p15:clr>
        </p15:guide>
        <p15:guide id="2" pos="549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/>
        <p:guide pos="549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4585b017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4585b017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4585b017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4585b017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fb980638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fb98063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4585b017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4585b017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4585b017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4585b017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4585b017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4585b017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45388927f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45388927f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reate.arduino.cc/editor" TargetMode="External"/><Relationship Id="rId4" Type="http://schemas.openxmlformats.org/officeDocument/2006/relationships/hyperlink" Target="http://www.arduino.cc/en/Main/Software" TargetMode="External"/><Relationship Id="rId5" Type="http://schemas.openxmlformats.org/officeDocument/2006/relationships/hyperlink" Target="http://basenacionalcomum.mec.gov.br/images/BNCC_" TargetMode="External"/><Relationship Id="rId6" Type="http://schemas.openxmlformats.org/officeDocument/2006/relationships/hyperlink" Target="https://mblock/makeblock.com/en-us/download/" TargetMode="External"/><Relationship Id="rId7" Type="http://schemas.openxmlformats.org/officeDocument/2006/relationships/hyperlink" Target="https://ide.mblock.cc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hyperlink" Target="https://aluno.escoladigital.pr.gov.br/sites/alunos/arquivos_restritos/files/documento/2023-05/aula38_robo_sumo_ponte_h_%20kit2023_%20em_m1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luno.escoladigital.pr.gov.br/robotica/aulas/educaciona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" type="body"/>
          </p:nvPr>
        </p:nvSpPr>
        <p:spPr>
          <a:xfrm>
            <a:off x="450000" y="1043000"/>
            <a:ext cx="8280000" cy="3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os requisitos para funcionamento do robô lutador de sumô;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  </a:t>
            </a:r>
            <a:endParaRPr sz="1700">
              <a:solidFill>
                <a:schemeClr val="dk2"/>
              </a:solidFill>
            </a:endParaRPr>
          </a:p>
          <a:p>
            <a:pPr indent="0" lvl="0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</a:t>
            </a:r>
            <a:r>
              <a:rPr lang="pt-BR" sz="1700">
                <a:solidFill>
                  <a:schemeClr val="dk2"/>
                </a:solidFill>
              </a:rPr>
              <a:t> </a:t>
            </a:r>
            <a:r>
              <a:rPr lang="pt-BR" sz="1700">
                <a:solidFill>
                  <a:schemeClr val="dk2"/>
                </a:solidFill>
              </a:rPr>
              <a:t>interagiram entre si, compartilhando ideias que promoveram a aprendizagem e o desenvolvimento deste projeto?  </a:t>
            </a:r>
            <a:endParaRPr sz="1700">
              <a:solidFill>
                <a:schemeClr val="dk2"/>
              </a:solidFill>
            </a:endParaRPr>
          </a:p>
          <a:p>
            <a:pPr indent="0" lvl="0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 junto aos demais no kit de robótica.</a:t>
            </a:r>
            <a:r>
              <a:rPr lang="pt-BR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/>
        </p:nvSpPr>
        <p:spPr>
          <a:xfrm>
            <a:off x="450000" y="278050"/>
            <a:ext cx="828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dk2"/>
                </a:solidFill>
              </a:rPr>
              <a:t>Referências</a:t>
            </a:r>
            <a:endParaRPr/>
          </a:p>
        </p:txBody>
      </p:sp>
      <p:sp>
        <p:nvSpPr>
          <p:cNvPr id="116" name="Google Shape;116;p28"/>
          <p:cNvSpPr txBox="1"/>
          <p:nvPr/>
        </p:nvSpPr>
        <p:spPr>
          <a:xfrm>
            <a:off x="455450" y="924550"/>
            <a:ext cx="82800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ARDUINO. Site oficial. </a:t>
            </a:r>
            <a:r>
              <a:rPr b="1" lang="pt-BR" sz="1700">
                <a:solidFill>
                  <a:schemeClr val="dk2"/>
                </a:solidFill>
              </a:rPr>
              <a:t>Ambiente de Programação do Arduino</a:t>
            </a:r>
            <a:r>
              <a:rPr lang="pt-BR" sz="1700">
                <a:solidFill>
                  <a:schemeClr val="dk2"/>
                </a:solidFill>
              </a:rPr>
              <a:t>.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3"/>
              </a:rPr>
              <a:t>https://create.arduino.cc/editor</a:t>
            </a:r>
            <a:r>
              <a:rPr lang="pt-BR" sz="1700"/>
              <a:t>. </a:t>
            </a:r>
            <a:r>
              <a:rPr lang="pt-BR" sz="1700">
                <a:solidFill>
                  <a:schemeClr val="dk2"/>
                </a:solidFill>
              </a:rPr>
              <a:t>Acesso em: 15 out. 2021.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ARDUINO. Site oficial. </a:t>
            </a:r>
            <a:r>
              <a:rPr b="1" lang="pt-BR" sz="1700">
                <a:solidFill>
                  <a:schemeClr val="dk2"/>
                </a:solidFill>
              </a:rPr>
              <a:t>Downloads</a:t>
            </a:r>
            <a:r>
              <a:rPr lang="pt-BR" sz="1700">
                <a:solidFill>
                  <a:schemeClr val="dk2"/>
                </a:solidFill>
              </a:rPr>
              <a:t>. Disponível em: </a:t>
            </a:r>
            <a:r>
              <a:rPr lang="pt-BR" sz="1700" u="sng">
                <a:solidFill>
                  <a:schemeClr val="hlink"/>
                </a:solidFill>
                <a:hlinkClick r:id="rId4"/>
              </a:rPr>
              <a:t>www.arduino.cc/en/Main/Software</a:t>
            </a:r>
            <a:r>
              <a:rPr lang="pt-BR" sz="1700">
                <a:solidFill>
                  <a:schemeClr val="dk2"/>
                </a:solidFill>
              </a:rPr>
              <a:t>. Acesso em: 15 out. 2021.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BRASIL. Ministério da Educação. </a:t>
            </a:r>
            <a:r>
              <a:rPr b="1" lang="pt-BR" sz="1700">
                <a:solidFill>
                  <a:schemeClr val="dk2"/>
                </a:solidFill>
              </a:rPr>
              <a:t>Base Nacional Comum Curricular</a:t>
            </a:r>
            <a:r>
              <a:rPr lang="pt-BR" sz="1700">
                <a:solidFill>
                  <a:schemeClr val="dk2"/>
                </a:solidFill>
              </a:rPr>
              <a:t>. Brasília, 2018. Disponível em: </a:t>
            </a:r>
            <a:r>
              <a:rPr lang="pt-BR" sz="1700" u="sng">
                <a:solidFill>
                  <a:schemeClr val="hlink"/>
                </a:solidFill>
                <a:hlinkClick r:id="rId5"/>
              </a:rPr>
              <a:t>http://basenacionalcomum.mec.gov.br/images/BNCC_</a:t>
            </a:r>
            <a:r>
              <a:rPr lang="pt-BR" sz="1700">
                <a:solidFill>
                  <a:schemeClr val="dk2"/>
                </a:solidFill>
              </a:rPr>
              <a:t>. Acesso em: 18 out. 2021.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MAKEBLOCK. mBlock. </a:t>
            </a:r>
            <a:r>
              <a:rPr b="1" lang="pt-BR" sz="1700">
                <a:solidFill>
                  <a:schemeClr val="dk2"/>
                </a:solidFill>
              </a:rPr>
              <a:t>Download mBlock</a:t>
            </a:r>
            <a:r>
              <a:rPr lang="pt-BR" sz="1700">
                <a:solidFill>
                  <a:schemeClr val="dk2"/>
                </a:solidFill>
              </a:rPr>
              <a:t>. Disponível em: </a:t>
            </a:r>
            <a:r>
              <a:rPr lang="pt-BR" sz="1700" u="sng">
                <a:solidFill>
                  <a:schemeClr val="hlink"/>
                </a:solidFill>
                <a:hlinkClick r:id="rId6"/>
              </a:rPr>
              <a:t>https://mblock/makeblock.com/en-us/download/</a:t>
            </a:r>
            <a:r>
              <a:rPr lang="pt-BR" sz="1700">
                <a:solidFill>
                  <a:schemeClr val="dk2"/>
                </a:solidFill>
              </a:rPr>
              <a:t>. Acesso em: 15 out. 2021.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MAKEBLOCK. mBlock. </a:t>
            </a:r>
            <a:r>
              <a:rPr b="1" lang="pt-BR" sz="1700">
                <a:solidFill>
                  <a:schemeClr val="dk2"/>
                </a:solidFill>
              </a:rPr>
              <a:t>Programação em blocos</a:t>
            </a:r>
            <a:r>
              <a:rPr lang="pt-BR" sz="1700">
                <a:solidFill>
                  <a:schemeClr val="dk2"/>
                </a:solidFill>
              </a:rPr>
              <a:t>. Disponível em: </a:t>
            </a:r>
            <a:r>
              <a:rPr lang="pt-BR" sz="1700" u="sng">
                <a:solidFill>
                  <a:schemeClr val="hlink"/>
                </a:solidFill>
                <a:hlinkClick r:id="rId7"/>
              </a:rPr>
              <a:t>https://ide.mblock.cc/</a:t>
            </a:r>
            <a:r>
              <a:rPr lang="pt-BR" sz="1700">
                <a:solidFill>
                  <a:schemeClr val="dk2"/>
                </a:solidFill>
              </a:rPr>
              <a:t>. Acesso em: 15 out. 2021.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9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22" name="Google Shape;122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29"/>
          <p:cNvSpPr txBox="1"/>
          <p:nvPr>
            <p:ph idx="1" type="body"/>
          </p:nvPr>
        </p:nvSpPr>
        <p:spPr>
          <a:xfrm>
            <a:off x="3188175" y="1237075"/>
            <a:ext cx="55902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Aula 38 - Robô Sumô Ponte H  (Estrutura)</a:t>
            </a:r>
            <a:r>
              <a:rPr lang="pt-BR" sz="1800">
                <a:solidFill>
                  <a:schemeClr val="dk2"/>
                </a:solidFill>
              </a:rPr>
              <a:t>.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2716975" y="88301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Compreender o que é um robô, sua construção e programação com o uso do Arduino.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Apresentar uma aplicação prática da combinação de sensores, motores e ponte H.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Aprender a programar sensores de obstáculo e distância para delimitar a movimentação do robô lutador de sumô.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8" name="Google Shape;6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2704100" y="1207800"/>
            <a:ext cx="6074400" cy="3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placa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placa protoboard;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Cabo USB;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sensor de distância ultrassônico HC-SR04;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2 módulos sensor de obstáculo infravermelho IR;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ponte H L298n (driver)  1 kit chassi 2WD robô para Arduino;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16 jumpers macho-fêmea;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4 jumpers macho-macho;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fonte de alimentação (pilhas ou bateria 9V);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mBlock ou Arduino IDE.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1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76" name="Google Shape;7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2519000" y="1121750"/>
            <a:ext cx="62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Você sabe o que são </a:t>
            </a:r>
            <a:r>
              <a:rPr lang="pt-BR" sz="1700">
                <a:solidFill>
                  <a:schemeClr val="dk2"/>
                </a:solidFill>
              </a:rPr>
              <a:t>robôs</a:t>
            </a:r>
            <a:r>
              <a:rPr lang="pt-BR" sz="1700">
                <a:solidFill>
                  <a:schemeClr val="dk2"/>
                </a:solidFill>
              </a:rPr>
              <a:t>? Quais atividades eles podem desempenhar?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palavra robô pode ser definida como um agente composto por dispositivos eletromecânicos, capazes de desempenhar tarefas de forma autônoma ou pré-programada, para mover, manipular objetos e realizar diversos trabalhos considerados perigosos ou repetitivos aos ser humano.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450000" y="1121750"/>
            <a:ext cx="4198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sumô é uma modalidade de luta de origem japonesa, na qual dois lutadores se enfrentam em um ringue (dohyo) sem cordas, com o objetivo de forçar o oponente a sair do círculo ou tocar o chão com qualquer parte do corpo que não seja a sola do pé.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4" name="Google Shape;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600" y="1715075"/>
            <a:ext cx="3793200" cy="200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450000" y="1121750"/>
            <a:ext cx="83331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robótica, os robôs lutadores de sumô, geralmente, são dotados de rodas ou esteiras e sensores (ultrassônico) que localizam o adversário e que detectam a borda da arena (infravermelhos), evitando sair dela; além de lâmina angulada posicionada a frente do robô é usada para levantar o adversário e empurrá-lo com mais facilidade para fora da arena.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450000" y="1121750"/>
            <a:ext cx="83331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Nesse tipo de combate existem duas categorias: robôs operados por controle remoto e robôs autônomos. Nesta aula, apresentaremos um protótipo de robô autônomo, constituído por componentes eletrônicos que permitem a simulação dos movimentos do robô lutador de sumô, com uso de uma programação com linguagem escrita e em blocos.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450000" y="518300"/>
            <a:ext cx="828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dk2"/>
                </a:solidFill>
              </a:rPr>
              <a:t>Atividade</a:t>
            </a:r>
            <a:endParaRPr b="1" sz="3000">
              <a:solidFill>
                <a:schemeClr val="dk2"/>
              </a:solidFill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471150" y="1586250"/>
            <a:ext cx="82587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Acesse e faça a montagem e a programação da </a:t>
            </a:r>
            <a:r>
              <a:rPr b="1" lang="pt-BR" sz="1700">
                <a:solidFill>
                  <a:schemeClr val="dk2"/>
                </a:solidFill>
              </a:rPr>
              <a:t>Aula 38 - Robô </a:t>
            </a:r>
            <a:r>
              <a:rPr b="1" lang="pt-BR" sz="1700">
                <a:solidFill>
                  <a:schemeClr val="dk2"/>
                </a:solidFill>
              </a:rPr>
              <a:t>Sumô</a:t>
            </a:r>
            <a:r>
              <a:rPr b="1" lang="pt-BR" sz="1700">
                <a:solidFill>
                  <a:schemeClr val="dk2"/>
                </a:solidFill>
              </a:rPr>
              <a:t> Ponte H  (Estrutura)</a:t>
            </a:r>
            <a:r>
              <a:rPr lang="pt-BR" sz="1700">
                <a:solidFill>
                  <a:schemeClr val="dk2"/>
                </a:solidFill>
              </a:rPr>
              <a:t>,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3"/>
              </a:rPr>
              <a:t>Robótica Educacional</a:t>
            </a:r>
            <a:r>
              <a:rPr lang="pt-BR" sz="1700"/>
              <a:t>.</a:t>
            </a:r>
            <a:r>
              <a:rPr lang="pt-BR" sz="1700"/>
              <a:t> 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/>
        </p:nvSpPr>
        <p:spPr>
          <a:xfrm>
            <a:off x="416200" y="475225"/>
            <a:ext cx="83139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dk2"/>
                </a:solidFill>
              </a:rPr>
              <a:t>Desafios</a:t>
            </a:r>
            <a:endParaRPr b="1" sz="30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Que tal alterar o modelo de decisão do robô ao se deparar com um obstáculo? Uma simples mudança no código, ao invés do robô ir para cima do adversário, ele simplesmente se afasta dele. O sensor ultrassônico é uma ótima opção para ajudar nesse desafio.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Pode-se, também, elaborar um sistema que transporta uma determinada peça dentro de um ambiente fabril e consiga desviar de pessoas, paredes, obstáculos, dentre outros.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