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407">
          <p15:clr>
            <a:srgbClr val="747775"/>
          </p15:clr>
        </p15:guide>
        <p15:guide id="2" pos="283">
          <p15:clr>
            <a:srgbClr val="747775"/>
          </p15:clr>
        </p15:guide>
        <p15:guide id="3" pos="28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407"/>
        <p:guide pos="283"/>
        <p:guide pos="28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e224c5ae3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e224c5ae3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e224c5ae3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e224c5ae3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e224c5ae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e224c5ae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e224c5ae3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e224c5ae3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e224c5ae3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e224c5ae3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e31823e26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e31823e26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e224c5ae3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e224c5ae3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567650b3d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567650b3d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567650b3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567650b3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e224c5ae3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e224c5ae3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e224c5ae3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e224c5ae3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hyperlink" Target="https://aluno.escoladigital.pr.gov.br/robotica/aulas/educacional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hyperlink" Target="https://aluno.escoladigital.pr.gov.br/robotica/aulas/educacional" TargetMode="External"/><Relationship Id="rId5" Type="http://schemas.openxmlformats.org/officeDocument/2006/relationships/hyperlink" Target="https://www.youtube.com/watch?v=FSXoBCX9hKY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/>
        </p:nvSpPr>
        <p:spPr>
          <a:xfrm>
            <a:off x="185750" y="1793075"/>
            <a:ext cx="895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 txBox="1"/>
          <p:nvPr/>
        </p:nvSpPr>
        <p:spPr>
          <a:xfrm>
            <a:off x="549675" y="1020850"/>
            <a:ext cx="8000400" cy="4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a. Confira, compartilhando seu projeto com os demais colegas, se o objetivo foi alcançado;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b. Analise seu projeto desenvolvido, de modo a atender aos requisitos para funcionamento do Teclado Matricial de Membrana;  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c. Reflita se as seguintes situações ocorreram:   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i. Colaboração e Cooperação: você e os membros de sua equipe interagiram entre si, compartilhando ideias que promoveram a aprendizagem e o desenvolvimento deste projeto?  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ii. Pensamento Crítico e Resolução de Problemas: você conseguiu identificar os problemas, analisar informações e tomar decisões de modo a contribuir para o projeto desenvolvido?  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d. Reúna todos os componentes utilizados nesta aula e os organize novamente, junto aos demais, no kit de robótica. 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605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/>
          <p:nvPr/>
        </p:nvSpPr>
        <p:spPr>
          <a:xfrm>
            <a:off x="450000" y="1024475"/>
            <a:ext cx="81330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700">
                <a:solidFill>
                  <a:srgbClr val="595959"/>
                </a:solidFill>
              </a:rPr>
              <a:t>PARANÁ. Secretaria Estadual de Educação do Estado do Paraná (SEED/PR). Diretoria de Tecnologias de Informação (DTI). Coordenação de Tecnologias Educacionais. (CTE). Robótica Educacional- Módulo 2. </a:t>
            </a:r>
            <a:r>
              <a:rPr b="1" lang="pt-BR" sz="1700">
                <a:solidFill>
                  <a:srgbClr val="595959"/>
                </a:solidFill>
              </a:rPr>
              <a:t>Aula 15 - Teclado matricial de membrana. </a:t>
            </a:r>
            <a:r>
              <a:rPr lang="pt-BR" sz="1700">
                <a:solidFill>
                  <a:srgbClr val="595959"/>
                </a:solidFill>
              </a:rPr>
              <a:t>Disponível em: </a:t>
            </a:r>
            <a:r>
              <a:rPr lang="pt-BR" sz="17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https://aluno.escoladigital.pr.gov.br/robotica/aulas/educacional</a:t>
            </a:r>
            <a:r>
              <a:rPr lang="pt-BR" sz="1700">
                <a:solidFill>
                  <a:srgbClr val="595959"/>
                </a:solidFill>
              </a:rPr>
              <a:t>  Acesso em:  02 mai. 2023</a:t>
            </a:r>
            <a:r>
              <a:rPr lang="pt-BR" sz="1700">
                <a:solidFill>
                  <a:srgbClr val="000000"/>
                </a:solidFill>
              </a:rPr>
              <a:t>.</a:t>
            </a:r>
            <a:endParaRPr sz="17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4169775" y="1905000"/>
            <a:ext cx="44133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Nesta aula, vamos conhecer as estruturas que compõem o teclado matricial e testar sua funcionalidade através da placa de prototipagem eletrônica Arduino.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775" y="1960425"/>
            <a:ext cx="2535425" cy="272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1250" y="1462225"/>
            <a:ext cx="2313825" cy="32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540000" y="1857900"/>
            <a:ext cx="4831200" cy="19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Identificar as estruturas presentes no Teclado Matricial de Membrana;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Conhecer a funcionalidade do Teclado Matricial de Membrana;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Prototipar o funcionamento do Teclado Matricial de Membrana no Arduino IDE.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3729050" y="2035975"/>
            <a:ext cx="541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400" y="1691500"/>
            <a:ext cx="2585825" cy="286385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4138350" y="1930300"/>
            <a:ext cx="44448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Placa Arduino Uno R3;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Cabo USB;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Teclado Matricial de Membrana 16 teclas;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08 Jumpers Macho-Macho;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Notebook;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Software Arduino IDE.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540000" y="1814525"/>
            <a:ext cx="80430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O teclado matricial de membrana é um dispositivo numérico que permite a entrada de dados, principalmente, em plataformas microcontroladas. Com este teclado é possível ligar LED, criar senhas, fazer cálculos, entre outras aplicabilidades.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540000" y="1814525"/>
            <a:ext cx="8043000" cy="19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O teclado utilizado em fornos de micro-ondas e equipamentos periféricos de computadores (parte numérica) são, geralmente, do tipo Teclado Matricial de Membrana. É composto por um conjunto de botões (Push Button) arranjados em teclas, representadas por contornos e símbolos impressos em uma superfície plana e flexível, isto significa que as teclas não são partes móveis e separadas como nos demais teclados. 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540000" y="1814525"/>
            <a:ext cx="8043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573250" y="1222700"/>
            <a:ext cx="40050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O Teclado Matricial de Membrana 16 teclas é constituído por duas faces. Na face externa as teclas estão dispostas em 4 linhas por 4 colunas, sendo 10 teclas numéricas, 4 teclas representadas pelas letras do alfabeto A, B, C, D e 2 teclas de caracteres, além de 8 pinos para ligação.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525" y="1704050"/>
            <a:ext cx="2239225" cy="29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5441900" y="1196800"/>
            <a:ext cx="267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</a:rPr>
              <a:t>Figura 1 – Parte externa do Teclado Matricial de Membrana 16 teclas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/>
        </p:nvSpPr>
        <p:spPr>
          <a:xfrm>
            <a:off x="540000" y="1531150"/>
            <a:ext cx="8010000" cy="28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Vamos ao nosso projeto!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Acesse a </a:t>
            </a:r>
            <a:r>
              <a:rPr lang="pt-BR" sz="1700">
                <a:solidFill>
                  <a:schemeClr val="dk2"/>
                </a:solidFill>
              </a:rPr>
              <a:t>montagem</a:t>
            </a:r>
            <a:r>
              <a:rPr lang="pt-BR" sz="1700">
                <a:solidFill>
                  <a:schemeClr val="dk2"/>
                </a:solidFill>
              </a:rPr>
              <a:t> e a programação  na</a:t>
            </a:r>
            <a:r>
              <a:rPr b="1" lang="pt-BR" sz="1700">
                <a:solidFill>
                  <a:schemeClr val="dk2"/>
                </a:solidFill>
              </a:rPr>
              <a:t> Aula 15 - Teclado matricial de membrana</a:t>
            </a:r>
            <a:r>
              <a:rPr lang="pt-BR" sz="1700">
                <a:solidFill>
                  <a:schemeClr val="dk2"/>
                </a:solidFill>
              </a:rPr>
              <a:t>, Módulo 2, disponível em:</a:t>
            </a:r>
            <a:r>
              <a:rPr lang="pt-BR" sz="1700">
                <a:solidFill>
                  <a:schemeClr val="dk1"/>
                </a:solidFill>
              </a:rPr>
              <a:t> </a:t>
            </a:r>
            <a:r>
              <a:rPr lang="pt-BR" sz="17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Robótica Educacional</a:t>
            </a:r>
            <a:r>
              <a:rPr lang="pt-BR" sz="1700">
                <a:solidFill>
                  <a:schemeClr val="dk1"/>
                </a:solidFill>
              </a:rPr>
              <a:t>.</a:t>
            </a:r>
            <a:endParaRPr sz="1700">
              <a:solidFill>
                <a:schemeClr val="dk1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Com o intuito de auxiliar na montagem e na programação desta aula, apresentamos um videotutorial, disponível em: </a:t>
            </a:r>
            <a:r>
              <a:rPr lang="pt-BR" sz="1700" u="sng">
                <a:solidFill>
                  <a:schemeClr val="hlink"/>
                </a:solidFill>
                <a:hlinkClick r:id="rId5"/>
              </a:rPr>
              <a:t>https://www.youtube.com/watch?v=FSXoBCX9hKY</a:t>
            </a:r>
            <a:r>
              <a:rPr lang="pt-BR" sz="1700">
                <a:solidFill>
                  <a:schemeClr val="dk2"/>
                </a:solidFill>
              </a:rPr>
              <a:t>. 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207175" y="1414475"/>
            <a:ext cx="893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 txBox="1"/>
          <p:nvPr/>
        </p:nvSpPr>
        <p:spPr>
          <a:xfrm>
            <a:off x="541825" y="1554825"/>
            <a:ext cx="80082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Que tal inserir no protótipo o Display LCD 16x2 e programar uma senha que ao ser digitada no Teclado Matricial de Membrana o Display exibirá esta senha informando se está correta ou incorreta?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