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386">
          <p15:clr>
            <a:srgbClr val="747775"/>
          </p15:clr>
        </p15:guide>
        <p15:guide id="2" pos="288">
          <p15:clr>
            <a:srgbClr val="747775"/>
          </p15:clr>
        </p15:guide>
        <p15:guide id="3" pos="5386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386"/>
        <p:guide pos="288"/>
        <p:guide pos="538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e224c5ae30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e224c5ae30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e224c5ae30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e224c5ae30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e224c5ae30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e224c5ae3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e224c5ae30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e224c5ae30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e224c5ae3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e224c5ae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e224c5ae3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e224c5ae3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e224c5ae3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e224c5ae3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e31823e26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e31823e26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e4d64ff592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e4d64ff592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e224c5ae30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e224c5ae30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e4d64ff59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e4d64ff59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e4d64ff592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e4d64ff592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e224c5ae3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e224c5ae3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Relationship Id="rId4" Type="http://schemas.openxmlformats.org/officeDocument/2006/relationships/hyperlink" Target="https://aluno.escoladigital.pr.gov.br/robotica/aulas/educacional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hyperlink" Target="https://aluno.escoladigital.pr.gov.br/robotica/aulas/educaciona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00319" cy="483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2"/>
          <p:cNvSpPr txBox="1"/>
          <p:nvPr/>
        </p:nvSpPr>
        <p:spPr>
          <a:xfrm>
            <a:off x="192875" y="1735925"/>
            <a:ext cx="896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275" y="1861075"/>
            <a:ext cx="4425499" cy="24999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9" name="Google Shape;129;p22"/>
          <p:cNvSpPr txBox="1"/>
          <p:nvPr/>
        </p:nvSpPr>
        <p:spPr>
          <a:xfrm>
            <a:off x="1758975" y="2954013"/>
            <a:ext cx="28821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2"/>
                </a:solidFill>
              </a:rPr>
              <a:t>Spacewar! by Steve Russell, 1962</a:t>
            </a:r>
            <a:endParaRPr sz="1200">
              <a:solidFill>
                <a:schemeClr val="dk2"/>
              </a:solidFill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87075" y="1812125"/>
            <a:ext cx="3547403" cy="259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3"/>
          <p:cNvSpPr txBox="1"/>
          <p:nvPr/>
        </p:nvSpPr>
        <p:spPr>
          <a:xfrm>
            <a:off x="443850" y="1414475"/>
            <a:ext cx="8106300" cy="10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Que tal inserir uma matriz de LEDs 8x8 ao joystick shield? Crie setas para indicar a posição do joystick: cima, baixo, esquerda, direita e botões A, B, C, D, E, F e K.  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4"/>
          <p:cNvSpPr txBox="1"/>
          <p:nvPr/>
        </p:nvSpPr>
        <p:spPr>
          <a:xfrm>
            <a:off x="185750" y="1793075"/>
            <a:ext cx="895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4"/>
          <p:cNvSpPr txBox="1"/>
          <p:nvPr/>
        </p:nvSpPr>
        <p:spPr>
          <a:xfrm>
            <a:off x="455450" y="869900"/>
            <a:ext cx="8094300" cy="39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a. Confira, compartilhando seu projeto com os demais colegas, se o objetivo foi alcançado; 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b. Analise seu projeto desenvolvido, de modo a atender aos requisitos para funcionamento do joystick shield; 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c. Reflita se as seguintes situações ocorreram: </a:t>
            </a:r>
            <a:endParaRPr sz="1700">
              <a:solidFill>
                <a:schemeClr val="dk2"/>
              </a:solidFill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i. Colaboração e cooperação: você e os membros de sua equipe interagiram entre si, compartilhando ideias que promoveram a aprendizagem e o desenvolvimento deste projeto? </a:t>
            </a:r>
            <a:endParaRPr sz="1700">
              <a:solidFill>
                <a:schemeClr val="dk2"/>
              </a:solidFill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ii. Pensamento crítico e resolução de problemas: você conseguiu identificar os problemas, analisar informações e tomar decisões de modo a contribuir para o projeto desenvolvido? 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d. Reúna todos os componentes utilizados nesta aula e os organize novamente, junto aos demais, no kit de robótica.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3605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5"/>
          <p:cNvSpPr txBox="1"/>
          <p:nvPr/>
        </p:nvSpPr>
        <p:spPr>
          <a:xfrm>
            <a:off x="457200" y="1024475"/>
            <a:ext cx="809280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595959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700">
                <a:solidFill>
                  <a:srgbClr val="595959"/>
                </a:solidFill>
              </a:rPr>
              <a:t>PARANÁ. Secretaria Estadual de Educação do Estado do Paraná (SEED/PR). Diretoria de Tecnologias de Informação (DTI). Coordenação de Tecnologias Educacionais. (CTE). Robótica Educacional - Módulo 2. </a:t>
            </a:r>
            <a:r>
              <a:rPr b="1" lang="pt-BR" sz="1700">
                <a:solidFill>
                  <a:srgbClr val="595959"/>
                </a:solidFill>
              </a:rPr>
              <a:t>Aula 19 - JoyStick Shield. </a:t>
            </a:r>
            <a:r>
              <a:rPr lang="pt-BR" sz="1700">
                <a:solidFill>
                  <a:srgbClr val="595959"/>
                </a:solidFill>
              </a:rPr>
              <a:t>Disponível em: </a:t>
            </a:r>
            <a:r>
              <a:rPr lang="pt-BR" sz="1700" u="sng">
                <a:solidFill>
                  <a:srgbClr val="0097A7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https://aluno.escoladigital.pr.gov.br/robotica/aulas/educacional</a:t>
            </a:r>
            <a:r>
              <a:rPr lang="pt-BR" sz="1700">
                <a:solidFill>
                  <a:srgbClr val="595959"/>
                </a:solidFill>
              </a:rPr>
              <a:t>  Acesso em:  02 mai. 2023</a:t>
            </a:r>
            <a:r>
              <a:rPr lang="pt-BR" sz="1700">
                <a:solidFill>
                  <a:srgbClr val="000000"/>
                </a:solidFill>
              </a:rPr>
              <a:t>.</a:t>
            </a:r>
            <a:endParaRPr sz="1700">
              <a:solidFill>
                <a:srgbClr val="595959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00319" cy="483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/>
        </p:nvSpPr>
        <p:spPr>
          <a:xfrm>
            <a:off x="207175" y="1371600"/>
            <a:ext cx="895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2045250"/>
            <a:ext cx="2566075" cy="276122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3863525" y="1774700"/>
            <a:ext cx="4633200" cy="21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Você sabia que os joysticks não são utilizados apenas em jogos ou consoles? Nesta aula, vamos saber mais sobre este componente, conhecer sua história e programar um, associado ao Arduino, para ser utilizado em projetos que precisam ser controlados.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185750" y="1871675"/>
            <a:ext cx="8971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1475" y="2064300"/>
            <a:ext cx="2135900" cy="29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457200" y="1806050"/>
            <a:ext cx="4458600" cy="18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Conhecer o joystick;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Programar o joystick shield DIY para Arduino;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Testar as funcionalidades do joystick shield DIY para Arduino.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/>
        </p:nvSpPr>
        <p:spPr>
          <a:xfrm>
            <a:off x="3729050" y="2035975"/>
            <a:ext cx="541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975" y="1860175"/>
            <a:ext cx="2672200" cy="29595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4923625" y="1422200"/>
            <a:ext cx="3626400" cy="3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1 placa protoboard;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1 placa Arduino Uno R3;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1 cabo USB;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1 joystick shield;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18 jumpers;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2 servomotores;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1 buzzer;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6</a:t>
            </a:r>
            <a:r>
              <a:rPr lang="pt-BR" sz="1700">
                <a:solidFill>
                  <a:schemeClr val="dk2"/>
                </a:solidFill>
              </a:rPr>
              <a:t> LEDs;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6 resistores 220 ohms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1 notebook;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Software Arduino IDE.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/>
        </p:nvSpPr>
        <p:spPr>
          <a:xfrm>
            <a:off x="443725" y="1814525"/>
            <a:ext cx="3780900" cy="22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O joystick é utilizado para jogos e também para o controle de equipamentos variados, como drones, guindastes, câmeras e veículos diversos, como cadeiras de rodas, caminhões, veículos subaquáticos e ônibus espaciais.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8850" y="1909650"/>
            <a:ext cx="4121149" cy="28112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4476025" y="1246950"/>
            <a:ext cx="4074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2"/>
                </a:solidFill>
              </a:rPr>
              <a:t>Figura 1 - Astronauta Richard N. Richards na cabine do ônibus espacial Columbia durante o voo STS-28, em 1989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87" name="Google Shape;87;p17"/>
          <p:cNvSpPr txBox="1"/>
          <p:nvPr/>
        </p:nvSpPr>
        <p:spPr>
          <a:xfrm>
            <a:off x="4829400" y="47209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2"/>
                </a:solidFill>
              </a:rPr>
              <a:t>Fonte: WikiMedia Commons.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/>
          <p:nvPr/>
        </p:nvSpPr>
        <p:spPr>
          <a:xfrm>
            <a:off x="443725" y="1707225"/>
            <a:ext cx="47862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Originalmente, os joysticks foram criados por aviadores, no início do século XX, pela necessidade de controle de aeronaves/ aviões e contava apenas com uma alavanca central ou lateral. Como em outras aplicações do joystick, atualmente os destinados às aeronaves contam também com botões para o controle de condições variadas do voo.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1825" y="1893375"/>
            <a:ext cx="3613100" cy="271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 txBox="1"/>
          <p:nvPr/>
        </p:nvSpPr>
        <p:spPr>
          <a:xfrm>
            <a:off x="457200" y="1304100"/>
            <a:ext cx="3553200" cy="31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São variados os modelos de joystick, os quais sempre contam com uma haste, alavanca ou manopla fixada para controle de movimentos angulares. Além desta característica principal, o joystick pode contar também com botão (ou botões) de comando para atender às necessidades do equipamento a ser operado.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9459" y="1608000"/>
            <a:ext cx="4000546" cy="315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9"/>
          <p:cNvSpPr txBox="1"/>
          <p:nvPr/>
        </p:nvSpPr>
        <p:spPr>
          <a:xfrm>
            <a:off x="4585975" y="4740675"/>
            <a:ext cx="396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2"/>
                </a:solidFill>
              </a:rPr>
              <a:t>Fonte: WikiMedia Commons (adaptado).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03" name="Google Shape;103;p19"/>
          <p:cNvSpPr txBox="1"/>
          <p:nvPr/>
        </p:nvSpPr>
        <p:spPr>
          <a:xfrm>
            <a:off x="4584725" y="1284000"/>
            <a:ext cx="393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2"/>
                </a:solidFill>
              </a:rPr>
              <a:t>Quadro 1 – Modelos de joystick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0"/>
          <p:cNvSpPr txBox="1"/>
          <p:nvPr/>
        </p:nvSpPr>
        <p:spPr>
          <a:xfrm>
            <a:off x="595525" y="3429125"/>
            <a:ext cx="3822600" cy="1539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800">
                <a:solidFill>
                  <a:schemeClr val="dk2"/>
                </a:solidFill>
              </a:rPr>
              <a:t>Joystick Shield DIY para Arduino - Especificações Técnicas</a:t>
            </a:r>
            <a:endParaRPr b="1" sz="800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2"/>
                </a:solidFill>
              </a:rPr>
              <a:t>Dimensões (CxLxA): ~ 87 x 53 x 30mm 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2"/>
                </a:solidFill>
              </a:rPr>
              <a:t>Peso: 34g 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2"/>
                </a:solidFill>
              </a:rPr>
              <a:t>Joystick eixos: Eixo X A0, Eixo Y A1, 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2"/>
                </a:solidFill>
              </a:rPr>
              <a:t>Eixo Z Botões coloridos: A D2, B D3, C D4, D D5, E D6, F D7, K D8. 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2"/>
                </a:solidFill>
              </a:rPr>
              <a:t>Interface analógica: A2 - A5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2"/>
                </a:solidFill>
              </a:rPr>
              <a:t>I</a:t>
            </a:r>
            <a:r>
              <a:rPr lang="pt-BR" sz="800">
                <a:solidFill>
                  <a:schemeClr val="dk2"/>
                </a:solidFill>
              </a:rPr>
              <a:t>nterface digital: D9 - D13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2"/>
                </a:solidFill>
              </a:rPr>
              <a:t>Acesso ao botão de reset do Arduino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2"/>
                </a:solidFill>
              </a:rPr>
              <a:t>Expansão para interface I2C e TTL 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2"/>
                </a:solidFill>
              </a:rPr>
              <a:t>Interruptor de alimentação: 3.3 V e 5 V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4585975" y="4740675"/>
            <a:ext cx="396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11" name="Google Shape;111;p20"/>
          <p:cNvSpPr txBox="1"/>
          <p:nvPr/>
        </p:nvSpPr>
        <p:spPr>
          <a:xfrm>
            <a:off x="4584725" y="1284000"/>
            <a:ext cx="393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8600" y="1888075"/>
            <a:ext cx="3572301" cy="28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/>
        </p:nvSpPr>
        <p:spPr>
          <a:xfrm>
            <a:off x="4978600" y="1306375"/>
            <a:ext cx="35544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2"/>
                </a:solidFill>
              </a:rPr>
              <a:t>Figura 2 – Joystick shield e suas conexões com o Arduino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14" name="Google Shape;114;p20"/>
          <p:cNvSpPr txBox="1"/>
          <p:nvPr/>
        </p:nvSpPr>
        <p:spPr>
          <a:xfrm>
            <a:off x="4978600" y="4740675"/>
            <a:ext cx="3536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2"/>
                </a:solidFill>
              </a:rPr>
              <a:t>Fonte: SEED/DTI/SEED. 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15" name="Google Shape;115;p20"/>
          <p:cNvSpPr txBox="1"/>
          <p:nvPr/>
        </p:nvSpPr>
        <p:spPr>
          <a:xfrm>
            <a:off x="541825" y="761925"/>
            <a:ext cx="3930000" cy="24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O joystick shield possui </a:t>
            </a:r>
            <a:r>
              <a:rPr lang="pt-BR" sz="1700">
                <a:solidFill>
                  <a:schemeClr val="dk2"/>
                </a:solidFill>
              </a:rPr>
              <a:t>haste, botões e chave deslizante de tensão que permite selecionar entre 3.3 V e 5 V – para evitar danos ao joystick shield, certifique-se de configurá-lo para a tensão correta da placa de prototipagem (Arduino) que você estiver usando.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 txBox="1"/>
          <p:nvPr/>
        </p:nvSpPr>
        <p:spPr>
          <a:xfrm>
            <a:off x="457200" y="1835950"/>
            <a:ext cx="8092800" cy="1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Vamos ao nosso projeto!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Acesse o passo a passo da montagem e programação na</a:t>
            </a:r>
            <a:r>
              <a:rPr b="1" lang="pt-BR" sz="1700">
                <a:solidFill>
                  <a:schemeClr val="dk2"/>
                </a:solidFill>
              </a:rPr>
              <a:t> Aula 19 - JoyStick Shield</a:t>
            </a:r>
            <a:r>
              <a:rPr lang="pt-BR" sz="1700">
                <a:solidFill>
                  <a:schemeClr val="dk2"/>
                </a:solidFill>
              </a:rPr>
              <a:t>, Módulo 2, disponível em:</a:t>
            </a:r>
            <a:r>
              <a:rPr lang="pt-BR" sz="1700">
                <a:solidFill>
                  <a:schemeClr val="dk1"/>
                </a:solidFill>
              </a:rPr>
              <a:t> </a:t>
            </a:r>
            <a:r>
              <a:rPr lang="pt-BR" sz="17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Robótica Educacional</a:t>
            </a:r>
            <a:r>
              <a:rPr lang="pt-BR" sz="1700">
                <a:solidFill>
                  <a:schemeClr val="dk1"/>
                </a:solidFill>
              </a:rPr>
              <a:t>.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