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412">
          <p15:clr>
            <a:srgbClr val="747775"/>
          </p15:clr>
        </p15:guide>
        <p15:guide id="2" pos="288">
          <p15:clr>
            <a:srgbClr val="747775"/>
          </p15:clr>
        </p15:guide>
        <p15:guide id="3" pos="5406">
          <p15:clr>
            <a:srgbClr val="747775"/>
          </p15:clr>
        </p15:guide>
        <p15:guide id="4" pos="28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412"/>
        <p:guide pos="288"/>
        <p:guide pos="5406"/>
        <p:guide pos="28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e224c5ae3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e224c5ae3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e224c5ae3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e224c5ae3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e224c5ae3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e224c5ae3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e224c5ae3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e224c5ae3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e224c5ae3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e224c5ae3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e224c5ae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e224c5ae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e224c5ae3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e224c5ae3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e224c5ae3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e224c5ae3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e31823e26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e31823e26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e224c5ae3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e224c5ae3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5951830d2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5951830d2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5951830d2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5951830d2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5951830d2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5951830d2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e4ec4e8f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e4ec4e8f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hyperlink" Target="https://aluno.escoladigital.pr.gov.br/robotica/aulas/educaciona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hyperlink" Target="https://pt.wikipedia.org/wiki/O_Predado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hyperlink" Target="https://aluno.escoladigital.pr.gov.br/robotica/aulas/educaciona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8700319" cy="4838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2"/>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18" name="Google Shape;118;p22"/>
          <p:cNvSpPr txBox="1"/>
          <p:nvPr/>
        </p:nvSpPr>
        <p:spPr>
          <a:xfrm>
            <a:off x="443725" y="1531150"/>
            <a:ext cx="8138400" cy="16038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Clr>
                <a:schemeClr val="dk1"/>
              </a:buClr>
              <a:buSzPts val="1100"/>
              <a:buFont typeface="Arial"/>
              <a:buNone/>
            </a:pPr>
            <a:r>
              <a:rPr lang="pt-BR" sz="1700">
                <a:solidFill>
                  <a:schemeClr val="dk2"/>
                </a:solidFill>
              </a:rPr>
              <a:t>Vamos ao nosso projeto!</a:t>
            </a:r>
            <a:endParaRPr sz="1700">
              <a:solidFill>
                <a:schemeClr val="dk2"/>
              </a:solidFill>
            </a:endParaRPr>
          </a:p>
          <a:p>
            <a:pPr indent="457200" lvl="0" marL="0" rtl="0" algn="just">
              <a:lnSpc>
                <a:spcPct val="115000"/>
              </a:lnSpc>
              <a:spcBef>
                <a:spcPts val="0"/>
              </a:spcBef>
              <a:spcAft>
                <a:spcPts val="0"/>
              </a:spcAft>
              <a:buClr>
                <a:schemeClr val="dk1"/>
              </a:buClr>
              <a:buSzPts val="1100"/>
              <a:buFont typeface="Arial"/>
              <a:buNone/>
            </a:pPr>
            <a:r>
              <a:t/>
            </a:r>
            <a:endParaRPr sz="1700">
              <a:solidFill>
                <a:schemeClr val="dk2"/>
              </a:solidFill>
            </a:endParaRPr>
          </a:p>
          <a:p>
            <a:pPr indent="457200" lvl="0" marL="0" rtl="0" algn="just">
              <a:lnSpc>
                <a:spcPct val="115000"/>
              </a:lnSpc>
              <a:spcBef>
                <a:spcPts val="0"/>
              </a:spcBef>
              <a:spcAft>
                <a:spcPts val="0"/>
              </a:spcAft>
              <a:buClr>
                <a:schemeClr val="dk1"/>
              </a:buClr>
              <a:buSzPts val="1100"/>
              <a:buFont typeface="Arial"/>
              <a:buNone/>
            </a:pPr>
            <a:r>
              <a:rPr lang="pt-BR" sz="1700">
                <a:solidFill>
                  <a:schemeClr val="dk2"/>
                </a:solidFill>
              </a:rPr>
              <a:t>Acesse o passo a passo da montagem e programação na</a:t>
            </a:r>
            <a:r>
              <a:rPr b="1" lang="pt-BR" sz="1700">
                <a:solidFill>
                  <a:schemeClr val="dk2"/>
                </a:solidFill>
              </a:rPr>
              <a:t> Aula 2 - Sensor de movimento de presença</a:t>
            </a:r>
            <a:r>
              <a:rPr lang="pt-BR" sz="1700">
                <a:solidFill>
                  <a:schemeClr val="dk2"/>
                </a:solidFill>
              </a:rPr>
              <a:t>, Módulo 2, disponível em:</a:t>
            </a:r>
            <a:r>
              <a:rPr lang="pt-BR" sz="1700">
                <a:solidFill>
                  <a:schemeClr val="dk1"/>
                </a:solidFill>
              </a:rPr>
              <a:t> </a:t>
            </a:r>
            <a:r>
              <a:rPr lang="pt-BR" sz="1700" u="sng">
                <a:solidFill>
                  <a:schemeClr val="accent5"/>
                </a:solidFill>
                <a:hlinkClick r:id="rId4">
                  <a:extLst>
                    <a:ext uri="{A12FA001-AC4F-418D-AE19-62706E023703}">
                      <ahyp:hlinkClr val="tx"/>
                    </a:ext>
                  </a:extLst>
                </a:hlinkClick>
              </a:rPr>
              <a:t>Robótica Educacional</a:t>
            </a:r>
            <a:r>
              <a:rPr lang="pt-BR" sz="1700">
                <a:solidFill>
                  <a:schemeClr val="dk1"/>
                </a:solidFill>
              </a:rPr>
              <a:t>.</a:t>
            </a:r>
            <a:endParaRPr sz="1700">
              <a:solidFill>
                <a:schemeClr val="dk1"/>
              </a:solidFill>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3"/>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24" name="Google Shape;124;p23"/>
          <p:cNvSpPr txBox="1"/>
          <p:nvPr/>
        </p:nvSpPr>
        <p:spPr>
          <a:xfrm>
            <a:off x="192875" y="1735925"/>
            <a:ext cx="896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5" name="Google Shape;125;p23"/>
          <p:cNvPicPr preferRelativeResize="0"/>
          <p:nvPr/>
        </p:nvPicPr>
        <p:blipFill>
          <a:blip r:embed="rId4">
            <a:alphaModFix/>
          </a:blip>
          <a:stretch>
            <a:fillRect/>
          </a:stretch>
        </p:blipFill>
        <p:spPr>
          <a:xfrm>
            <a:off x="2145125" y="855700"/>
            <a:ext cx="3974324" cy="4211599"/>
          </a:xfrm>
          <a:prstGeom prst="rect">
            <a:avLst/>
          </a:prstGeom>
          <a:noFill/>
          <a:ln cap="flat" cmpd="sng" w="9525">
            <a:solidFill>
              <a:schemeClr val="dk1"/>
            </a:solidFill>
            <a:prstDash val="solid"/>
            <a:round/>
            <a:headEnd len="sm" w="sm" type="none"/>
            <a:tailEnd len="sm" w="sm" type="none"/>
          </a:ln>
        </p:spPr>
      </p:pic>
      <p:sp>
        <p:nvSpPr>
          <p:cNvPr id="126" name="Google Shape;126;p23"/>
          <p:cNvSpPr txBox="1"/>
          <p:nvPr/>
        </p:nvSpPr>
        <p:spPr>
          <a:xfrm>
            <a:off x="3395275" y="4525175"/>
            <a:ext cx="26874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100" u="sng">
                <a:solidFill>
                  <a:schemeClr val="hlink"/>
                </a:solidFill>
                <a:hlinkClick r:id="rId5"/>
              </a:rPr>
              <a:t>https://pt.wikipedia.org/wiki/O_Predador</a:t>
            </a:r>
            <a:r>
              <a:rPr lang="pt-BR" sz="1100"/>
              <a:t>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4"/>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32" name="Google Shape;132;p24"/>
          <p:cNvSpPr txBox="1"/>
          <p:nvPr/>
        </p:nvSpPr>
        <p:spPr>
          <a:xfrm>
            <a:off x="443850" y="1414475"/>
            <a:ext cx="8138400" cy="16500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700">
                <a:solidFill>
                  <a:schemeClr val="dk2"/>
                </a:solidFill>
              </a:rPr>
              <a:t>Que tal criar outro protótipo de automação residencial? Vamos lá! Crie uma maquete representando um portão automático, que seja acionado através do sensor de presença PIR, utilizando um servo motor para executar o movimento de abrir ou fechar o portão. Você também pode utilizar Buzzer e LED para emitir avisos sonoros e luminosos durante a abertura e fechamento.</a:t>
            </a:r>
            <a:endParaRPr sz="17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5"/>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38" name="Google Shape;138;p25"/>
          <p:cNvSpPr txBox="1"/>
          <p:nvPr/>
        </p:nvSpPr>
        <p:spPr>
          <a:xfrm>
            <a:off x="185750" y="1793075"/>
            <a:ext cx="8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9" name="Google Shape;139;p25"/>
          <p:cNvSpPr txBox="1"/>
          <p:nvPr/>
        </p:nvSpPr>
        <p:spPr>
          <a:xfrm>
            <a:off x="476775" y="982475"/>
            <a:ext cx="8105400" cy="3944400"/>
          </a:xfrm>
          <a:prstGeom prst="rect">
            <a:avLst/>
          </a:prstGeom>
          <a:noFill/>
          <a:ln>
            <a:noFill/>
          </a:ln>
        </p:spPr>
        <p:txBody>
          <a:bodyPr anchorCtr="0" anchor="t" bIns="91425" lIns="91425" spcFirstLastPara="1" rIns="91425" wrap="square" tIns="91425">
            <a:noAutofit/>
          </a:bodyPr>
          <a:lstStyle/>
          <a:p>
            <a:pPr indent="457200" lvl="0" marL="0" rtl="0" algn="just">
              <a:lnSpc>
                <a:spcPct val="115000"/>
              </a:lnSpc>
              <a:spcBef>
                <a:spcPts val="0"/>
              </a:spcBef>
              <a:spcAft>
                <a:spcPts val="0"/>
              </a:spcAft>
              <a:buNone/>
            </a:pPr>
            <a:r>
              <a:rPr lang="pt-BR" sz="1700">
                <a:solidFill>
                  <a:schemeClr val="dk2"/>
                </a:solidFill>
              </a:rPr>
              <a:t>a. Confira, compartilhando seu projeto com os demais colegas, se o objetivo foi alcançado;</a:t>
            </a:r>
            <a:endParaRPr sz="1700">
              <a:solidFill>
                <a:schemeClr val="dk2"/>
              </a:solidFill>
            </a:endParaRPr>
          </a:p>
          <a:p>
            <a:pPr indent="457200" lvl="0" marL="0" rtl="0" algn="just">
              <a:lnSpc>
                <a:spcPct val="115000"/>
              </a:lnSpc>
              <a:spcBef>
                <a:spcPts val="0"/>
              </a:spcBef>
              <a:spcAft>
                <a:spcPts val="0"/>
              </a:spcAft>
              <a:buNone/>
            </a:pPr>
            <a:r>
              <a:rPr lang="pt-BR" sz="1700">
                <a:solidFill>
                  <a:schemeClr val="dk2"/>
                </a:solidFill>
              </a:rPr>
              <a:t>b. Analise seu projeto desenvolvido, de modo a atender aos requisitos para funcionamento do Sensor de Presença PIR; </a:t>
            </a:r>
            <a:endParaRPr sz="1700">
              <a:solidFill>
                <a:schemeClr val="dk2"/>
              </a:solidFill>
            </a:endParaRPr>
          </a:p>
          <a:p>
            <a:pPr indent="457200" lvl="0" marL="0" rtl="0" algn="just">
              <a:lnSpc>
                <a:spcPct val="115000"/>
              </a:lnSpc>
              <a:spcBef>
                <a:spcPts val="0"/>
              </a:spcBef>
              <a:spcAft>
                <a:spcPts val="0"/>
              </a:spcAft>
              <a:buNone/>
            </a:pPr>
            <a:r>
              <a:rPr lang="pt-BR" sz="1700">
                <a:solidFill>
                  <a:schemeClr val="dk2"/>
                </a:solidFill>
              </a:rPr>
              <a:t>c. Reflita se as seguintes situações ocorreram: </a:t>
            </a:r>
            <a:endParaRPr sz="1700">
              <a:solidFill>
                <a:schemeClr val="dk2"/>
              </a:solidFill>
            </a:endParaRPr>
          </a:p>
          <a:p>
            <a:pPr indent="0" lvl="0" marL="914400" rtl="0" algn="just">
              <a:lnSpc>
                <a:spcPct val="115000"/>
              </a:lnSpc>
              <a:spcBef>
                <a:spcPts val="0"/>
              </a:spcBef>
              <a:spcAft>
                <a:spcPts val="0"/>
              </a:spcAft>
              <a:buNone/>
            </a:pPr>
            <a:r>
              <a:rPr lang="pt-BR" sz="1700">
                <a:solidFill>
                  <a:schemeClr val="dk2"/>
                </a:solidFill>
              </a:rPr>
              <a:t>i. Colaboração e Cooperação: você e os membros de sua equipe interagiram entre si, compartilhando ideias que promoveram a aprendizagem e o desenvolvimento deste projeto? </a:t>
            </a:r>
            <a:endParaRPr sz="1700">
              <a:solidFill>
                <a:schemeClr val="dk2"/>
              </a:solidFill>
            </a:endParaRPr>
          </a:p>
          <a:p>
            <a:pPr indent="0" lvl="0" marL="914400" rtl="0" algn="just">
              <a:lnSpc>
                <a:spcPct val="115000"/>
              </a:lnSpc>
              <a:spcBef>
                <a:spcPts val="0"/>
              </a:spcBef>
              <a:spcAft>
                <a:spcPts val="0"/>
              </a:spcAft>
              <a:buNone/>
            </a:pPr>
            <a:r>
              <a:rPr lang="pt-BR" sz="1700">
                <a:solidFill>
                  <a:schemeClr val="dk2"/>
                </a:solidFill>
              </a:rPr>
              <a:t>ii. Pensamento Crítico e Resolução de Problemas: você conseguiu identificar os problemas, analisar informações e tomar decisões de modo a contribuir para o projeto desenvolvido? </a:t>
            </a:r>
            <a:endParaRPr sz="1700">
              <a:solidFill>
                <a:schemeClr val="dk2"/>
              </a:solidFill>
            </a:endParaRPr>
          </a:p>
          <a:p>
            <a:pPr indent="457200" lvl="0" marL="0" rtl="0" algn="just">
              <a:lnSpc>
                <a:spcPct val="115000"/>
              </a:lnSpc>
              <a:spcBef>
                <a:spcPts val="0"/>
              </a:spcBef>
              <a:spcAft>
                <a:spcPts val="0"/>
              </a:spcAft>
              <a:buNone/>
            </a:pPr>
            <a:r>
              <a:rPr lang="pt-BR" sz="1700">
                <a:solidFill>
                  <a:schemeClr val="dk2"/>
                </a:solidFill>
              </a:rPr>
              <a:t>d. Reúna todos os componentes utilizados nesta aula e os organize novamente, junto aos demais, no kit de robótica.</a:t>
            </a:r>
            <a:endParaRPr sz="17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6"/>
          <p:cNvPicPr preferRelativeResize="0"/>
          <p:nvPr/>
        </p:nvPicPr>
        <p:blipFill>
          <a:blip r:embed="rId3">
            <a:alphaModFix/>
          </a:blip>
          <a:stretch>
            <a:fillRect/>
          </a:stretch>
        </p:blipFill>
        <p:spPr>
          <a:xfrm>
            <a:off x="457200" y="36050"/>
            <a:ext cx="8700319" cy="4838703"/>
          </a:xfrm>
          <a:prstGeom prst="rect">
            <a:avLst/>
          </a:prstGeom>
          <a:noFill/>
          <a:ln>
            <a:noFill/>
          </a:ln>
        </p:spPr>
      </p:pic>
      <p:sp>
        <p:nvSpPr>
          <p:cNvPr id="145" name="Google Shape;145;p26"/>
          <p:cNvSpPr txBox="1"/>
          <p:nvPr/>
        </p:nvSpPr>
        <p:spPr>
          <a:xfrm>
            <a:off x="457200" y="1481675"/>
            <a:ext cx="8124900" cy="1970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rgbClr val="000000"/>
              </a:buClr>
              <a:buSzPts val="1100"/>
              <a:buFont typeface="Arial"/>
              <a:buNone/>
            </a:pPr>
            <a:r>
              <a:rPr lang="pt-BR" sz="1700">
                <a:solidFill>
                  <a:srgbClr val="595959"/>
                </a:solidFill>
              </a:rPr>
              <a:t>PARANÁ. Secretaria Estadual de Educação do Estado do Paraná (SEED/PR). Diretoria de Tecnologias de Informação (DTI). Coordenação de Tecnologias Educacionais. (CTE). Robótica Educacional - Módulo 2. </a:t>
            </a:r>
            <a:r>
              <a:rPr b="1" lang="pt-BR" sz="1700">
                <a:solidFill>
                  <a:srgbClr val="595959"/>
                </a:solidFill>
              </a:rPr>
              <a:t>Aula 22 - Sensor de movimento presença. </a:t>
            </a:r>
            <a:r>
              <a:rPr lang="pt-BR" sz="1700">
                <a:solidFill>
                  <a:srgbClr val="595959"/>
                </a:solidFill>
              </a:rPr>
              <a:t>Disponível em: </a:t>
            </a:r>
            <a:r>
              <a:rPr lang="pt-BR" sz="1700" u="sng">
                <a:solidFill>
                  <a:srgbClr val="0097A7"/>
                </a:solidFill>
                <a:hlinkClick r:id="rId4">
                  <a:extLst>
                    <a:ext uri="{A12FA001-AC4F-418D-AE19-62706E023703}">
                      <ahyp:hlinkClr val="tx"/>
                    </a:ext>
                  </a:extLst>
                </a:hlinkClick>
              </a:rPr>
              <a:t>https://aluno.escoladigital.pr.gov.br/robotica/aulas/educacional</a:t>
            </a:r>
            <a:r>
              <a:rPr lang="pt-BR" sz="1700">
                <a:solidFill>
                  <a:srgbClr val="595959"/>
                </a:solidFill>
              </a:rPr>
              <a:t>  Acesso em:  17 jun. 2023</a:t>
            </a:r>
            <a:r>
              <a:rPr lang="pt-BR" sz="1700">
                <a:solidFill>
                  <a:srgbClr val="000000"/>
                </a:solidFill>
              </a:rPr>
              <a:t>.</a:t>
            </a:r>
            <a:endParaRPr sz="1700">
              <a:solidFill>
                <a:srgbClr val="595959"/>
              </a:solidFill>
            </a:endParaRPr>
          </a:p>
          <a:p>
            <a:pPr indent="0" lvl="0" marL="0" rtl="0" algn="just">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7"/>
          <p:cNvPicPr preferRelativeResize="0"/>
          <p:nvPr/>
        </p:nvPicPr>
        <p:blipFill>
          <a:blip r:embed="rId3">
            <a:alphaModFix/>
          </a:blip>
          <a:stretch>
            <a:fillRect/>
          </a:stretch>
        </p:blipFill>
        <p:spPr>
          <a:xfrm>
            <a:off x="152400" y="152400"/>
            <a:ext cx="8700319" cy="48387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60" name="Google Shape;60;p14"/>
          <p:cNvSpPr txBox="1"/>
          <p:nvPr/>
        </p:nvSpPr>
        <p:spPr>
          <a:xfrm>
            <a:off x="207175" y="1371600"/>
            <a:ext cx="89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1" name="Google Shape;61;p14"/>
          <p:cNvPicPr preferRelativeResize="0"/>
          <p:nvPr/>
        </p:nvPicPr>
        <p:blipFill>
          <a:blip r:embed="rId4">
            <a:alphaModFix/>
          </a:blip>
          <a:stretch>
            <a:fillRect/>
          </a:stretch>
        </p:blipFill>
        <p:spPr>
          <a:xfrm>
            <a:off x="385775" y="2257424"/>
            <a:ext cx="2259425" cy="2431250"/>
          </a:xfrm>
          <a:prstGeom prst="rect">
            <a:avLst/>
          </a:prstGeom>
          <a:noFill/>
          <a:ln>
            <a:noFill/>
          </a:ln>
        </p:spPr>
      </p:pic>
      <p:sp>
        <p:nvSpPr>
          <p:cNvPr id="62" name="Google Shape;62;p14"/>
          <p:cNvSpPr txBox="1"/>
          <p:nvPr/>
        </p:nvSpPr>
        <p:spPr>
          <a:xfrm>
            <a:off x="3727600" y="1759000"/>
            <a:ext cx="4854600" cy="1955400"/>
          </a:xfrm>
          <a:prstGeom prst="rect">
            <a:avLst/>
          </a:prstGeom>
          <a:noFill/>
          <a:ln>
            <a:noFill/>
          </a:ln>
        </p:spPr>
        <p:txBody>
          <a:bodyPr anchorCtr="0" anchor="t" bIns="91425" lIns="91425" spcFirstLastPara="1" rIns="91425" wrap="square" tIns="91425">
            <a:noAutofit/>
          </a:bodyPr>
          <a:lstStyle/>
          <a:p>
            <a:pPr indent="457200" lvl="0" marL="0" rtl="0" algn="just">
              <a:lnSpc>
                <a:spcPct val="115000"/>
              </a:lnSpc>
              <a:spcBef>
                <a:spcPts val="0"/>
              </a:spcBef>
              <a:spcAft>
                <a:spcPts val="0"/>
              </a:spcAft>
              <a:buNone/>
            </a:pPr>
            <a:r>
              <a:rPr lang="pt-BR" sz="1700">
                <a:solidFill>
                  <a:schemeClr val="dk2"/>
                </a:solidFill>
              </a:rPr>
              <a:t>Nesta aula, você irá conhecer o Módulo Sensor de Movimento Presença PIR e programá-lo. Esse módulo além de compacto, possui infravermelho com ajustes de sensibilidade e tempo de acionamento.</a:t>
            </a:r>
            <a:endParaRPr sz="17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68" name="Google Shape;68;p15"/>
          <p:cNvSpPr txBox="1"/>
          <p:nvPr/>
        </p:nvSpPr>
        <p:spPr>
          <a:xfrm>
            <a:off x="185750" y="1871675"/>
            <a:ext cx="897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9" name="Google Shape;69;p15"/>
          <p:cNvPicPr preferRelativeResize="0"/>
          <p:nvPr/>
        </p:nvPicPr>
        <p:blipFill>
          <a:blip r:embed="rId4">
            <a:alphaModFix/>
          </a:blip>
          <a:stretch>
            <a:fillRect/>
          </a:stretch>
        </p:blipFill>
        <p:spPr>
          <a:xfrm>
            <a:off x="6473325" y="1968900"/>
            <a:ext cx="2117500" cy="2941799"/>
          </a:xfrm>
          <a:prstGeom prst="rect">
            <a:avLst/>
          </a:prstGeom>
          <a:noFill/>
          <a:ln>
            <a:noFill/>
          </a:ln>
        </p:spPr>
      </p:pic>
      <p:sp>
        <p:nvSpPr>
          <p:cNvPr id="70" name="Google Shape;70;p15"/>
          <p:cNvSpPr txBox="1"/>
          <p:nvPr/>
        </p:nvSpPr>
        <p:spPr>
          <a:xfrm>
            <a:off x="457200" y="1871675"/>
            <a:ext cx="5008500" cy="1340100"/>
          </a:xfrm>
          <a:prstGeom prst="rect">
            <a:avLst/>
          </a:prstGeom>
          <a:noFill/>
          <a:ln>
            <a:noFill/>
          </a:ln>
        </p:spPr>
        <p:txBody>
          <a:bodyPr anchorCtr="0" anchor="t" bIns="91425" lIns="91425" spcFirstLastPara="1" rIns="91425" wrap="square" tIns="91425">
            <a:noAutofit/>
          </a:bodyPr>
          <a:lstStyle/>
          <a:p>
            <a:pPr indent="-336550" lvl="0" marL="457200" rtl="0" algn="just">
              <a:lnSpc>
                <a:spcPct val="115000"/>
              </a:lnSpc>
              <a:spcBef>
                <a:spcPts val="0"/>
              </a:spcBef>
              <a:spcAft>
                <a:spcPts val="0"/>
              </a:spcAft>
              <a:buClr>
                <a:schemeClr val="dk2"/>
              </a:buClr>
              <a:buSzPts val="1700"/>
              <a:buChar char="●"/>
            </a:pPr>
            <a:r>
              <a:rPr lang="pt-BR" sz="1700">
                <a:solidFill>
                  <a:schemeClr val="dk2"/>
                </a:solidFill>
              </a:rPr>
              <a:t>Conhecer o Módulo Sensor de Movimento Presença PIR, presente no kit de robótica, e suas especificações técnicas; </a:t>
            </a:r>
            <a:endParaRPr sz="1700">
              <a:solidFill>
                <a:schemeClr val="dk2"/>
              </a:solidFill>
            </a:endParaRPr>
          </a:p>
          <a:p>
            <a:pPr indent="-336550" lvl="0" marL="457200" rtl="0" algn="just">
              <a:lnSpc>
                <a:spcPct val="115000"/>
              </a:lnSpc>
              <a:spcBef>
                <a:spcPts val="0"/>
              </a:spcBef>
              <a:spcAft>
                <a:spcPts val="0"/>
              </a:spcAft>
              <a:buClr>
                <a:schemeClr val="dk2"/>
              </a:buClr>
              <a:buSzPts val="1700"/>
              <a:buChar char="●"/>
            </a:pPr>
            <a:r>
              <a:rPr lang="pt-BR" sz="1700">
                <a:solidFill>
                  <a:schemeClr val="dk2"/>
                </a:solidFill>
              </a:rPr>
              <a:t>Programar um Sensor de Presença PIR.</a:t>
            </a:r>
            <a:endParaRPr sz="17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76" name="Google Shape;76;p16"/>
          <p:cNvSpPr txBox="1"/>
          <p:nvPr/>
        </p:nvSpPr>
        <p:spPr>
          <a:xfrm>
            <a:off x="3729050" y="2035975"/>
            <a:ext cx="541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7" name="Google Shape;77;p16"/>
          <p:cNvPicPr preferRelativeResize="0"/>
          <p:nvPr/>
        </p:nvPicPr>
        <p:blipFill>
          <a:blip r:embed="rId4">
            <a:alphaModFix/>
          </a:blip>
          <a:stretch>
            <a:fillRect/>
          </a:stretch>
        </p:blipFill>
        <p:spPr>
          <a:xfrm>
            <a:off x="547400" y="1771650"/>
            <a:ext cx="2562376" cy="2837875"/>
          </a:xfrm>
          <a:prstGeom prst="rect">
            <a:avLst/>
          </a:prstGeom>
          <a:noFill/>
          <a:ln>
            <a:noFill/>
          </a:ln>
        </p:spPr>
      </p:pic>
      <p:sp>
        <p:nvSpPr>
          <p:cNvPr id="78" name="Google Shape;78;p16"/>
          <p:cNvSpPr txBox="1"/>
          <p:nvPr/>
        </p:nvSpPr>
        <p:spPr>
          <a:xfrm>
            <a:off x="4695900" y="1759000"/>
            <a:ext cx="3894900" cy="25527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2"/>
              </a:buClr>
              <a:buSzPts val="1700"/>
              <a:buChar char="●"/>
            </a:pPr>
            <a:r>
              <a:rPr lang="pt-BR" sz="1700">
                <a:solidFill>
                  <a:schemeClr val="dk2"/>
                </a:solidFill>
              </a:rPr>
              <a:t>01 Placa Arduino Uno R3;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03 Jumpers Macho-Macho;</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03 Jumpers Fêmea-Fêmea;</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 01 LED 5mm;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01 Módulo Mini Sensor de Movimento PIR; </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Notebook;</a:t>
            </a:r>
            <a:endParaRPr sz="1700">
              <a:solidFill>
                <a:schemeClr val="dk2"/>
              </a:solidFill>
            </a:endParaRPr>
          </a:p>
          <a:p>
            <a:pPr indent="-336550" lvl="0" marL="457200" rtl="0" algn="l">
              <a:lnSpc>
                <a:spcPct val="115000"/>
              </a:lnSpc>
              <a:spcBef>
                <a:spcPts val="0"/>
              </a:spcBef>
              <a:spcAft>
                <a:spcPts val="0"/>
              </a:spcAft>
              <a:buClr>
                <a:schemeClr val="dk2"/>
              </a:buClr>
              <a:buSzPts val="1700"/>
              <a:buChar char="●"/>
            </a:pPr>
            <a:r>
              <a:rPr lang="pt-BR" sz="1700">
                <a:solidFill>
                  <a:schemeClr val="dk2"/>
                </a:solidFill>
              </a:rPr>
              <a:t>Software Arduino IDE.</a:t>
            </a:r>
            <a:endParaRPr sz="17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84" name="Google Shape;84;p17"/>
          <p:cNvSpPr txBox="1"/>
          <p:nvPr/>
        </p:nvSpPr>
        <p:spPr>
          <a:xfrm>
            <a:off x="221450" y="1814525"/>
            <a:ext cx="892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5" name="Google Shape;85;p17"/>
          <p:cNvSpPr txBox="1"/>
          <p:nvPr/>
        </p:nvSpPr>
        <p:spPr>
          <a:xfrm>
            <a:off x="471150" y="1397775"/>
            <a:ext cx="8119800" cy="2520600"/>
          </a:xfrm>
          <a:prstGeom prst="rect">
            <a:avLst/>
          </a:prstGeom>
          <a:noFill/>
          <a:ln>
            <a:noFill/>
          </a:ln>
        </p:spPr>
        <p:txBody>
          <a:bodyPr anchorCtr="0" anchor="t" bIns="91425" lIns="91425" spcFirstLastPara="1" rIns="91425" wrap="square" tIns="91425">
            <a:noAutofit/>
          </a:bodyPr>
          <a:lstStyle/>
          <a:p>
            <a:pPr indent="457200" lvl="0" marL="0" rtl="0" algn="just">
              <a:lnSpc>
                <a:spcPct val="115000"/>
              </a:lnSpc>
              <a:spcBef>
                <a:spcPts val="0"/>
              </a:spcBef>
              <a:spcAft>
                <a:spcPts val="0"/>
              </a:spcAft>
              <a:buNone/>
            </a:pPr>
            <a:r>
              <a:rPr lang="pt-BR" sz="1700">
                <a:solidFill>
                  <a:schemeClr val="dk2"/>
                </a:solidFill>
              </a:rPr>
              <a:t>Em algum momento da sua vida, você deve ter adentrado em espaços nos quais a luz acendeu automaticamente. Nestes lugares, muito provavelmente, estavam utilizando um sensor de presença. É muito comum em espaços como banheiros de bares, banheiro de shoppings, corredores, entre outros espaços, utilizarem esses sensores para que a luz não fique acesa em tempo integral e desperdice energia elétrica.</a:t>
            </a:r>
            <a:endParaRPr sz="1700">
              <a:solidFill>
                <a:schemeClr val="dk2"/>
              </a:solidFill>
            </a:endParaRPr>
          </a:p>
          <a:p>
            <a:pPr indent="457200" lvl="0" marL="0" rtl="0" algn="just">
              <a:lnSpc>
                <a:spcPct val="115000"/>
              </a:lnSpc>
              <a:spcBef>
                <a:spcPts val="0"/>
              </a:spcBef>
              <a:spcAft>
                <a:spcPts val="0"/>
              </a:spcAft>
              <a:buClr>
                <a:schemeClr val="dk1"/>
              </a:buClr>
              <a:buSzPts val="1100"/>
              <a:buFont typeface="Arial"/>
              <a:buNone/>
            </a:pPr>
            <a:r>
              <a:rPr lang="pt-BR" sz="1600">
                <a:solidFill>
                  <a:schemeClr val="dk2"/>
                </a:solidFill>
              </a:rPr>
              <a:t>Esse interruptor é chamado de Sensor de Movimento de Presença do Tipo PIR (Passive Infrared / Infravermelho passivo).</a:t>
            </a:r>
            <a:endParaRPr sz="17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91" name="Google Shape;91;p18"/>
          <p:cNvSpPr txBox="1"/>
          <p:nvPr/>
        </p:nvSpPr>
        <p:spPr>
          <a:xfrm>
            <a:off x="494700" y="1028675"/>
            <a:ext cx="3714300" cy="997200"/>
          </a:xfrm>
          <a:prstGeom prst="rect">
            <a:avLst/>
          </a:prstGeom>
          <a:noFill/>
          <a:ln>
            <a:noFill/>
          </a:ln>
        </p:spPr>
        <p:txBody>
          <a:bodyPr anchorCtr="0" anchor="t" bIns="91425" lIns="91425" spcFirstLastPara="1" rIns="91425" wrap="square" tIns="91425">
            <a:noAutofit/>
          </a:bodyPr>
          <a:lstStyle/>
          <a:p>
            <a:pPr indent="457200" lvl="0" marL="0" rtl="0" algn="just">
              <a:lnSpc>
                <a:spcPct val="115000"/>
              </a:lnSpc>
              <a:spcBef>
                <a:spcPts val="0"/>
              </a:spcBef>
              <a:spcAft>
                <a:spcPts val="0"/>
              </a:spcAft>
              <a:buNone/>
            </a:pPr>
            <a:r>
              <a:rPr lang="pt-BR" sz="1700">
                <a:solidFill>
                  <a:schemeClr val="dk2"/>
                </a:solidFill>
              </a:rPr>
              <a:t>Nesta aula, iremos trabalhar com o Módulo Mini Sensor de Movimento Presença.</a:t>
            </a:r>
            <a:endParaRPr sz="1700">
              <a:solidFill>
                <a:schemeClr val="dk2"/>
              </a:solidFill>
            </a:endParaRPr>
          </a:p>
        </p:txBody>
      </p:sp>
      <p:pic>
        <p:nvPicPr>
          <p:cNvPr id="92" name="Google Shape;92;p18"/>
          <p:cNvPicPr preferRelativeResize="0"/>
          <p:nvPr/>
        </p:nvPicPr>
        <p:blipFill>
          <a:blip r:embed="rId4">
            <a:alphaModFix/>
          </a:blip>
          <a:stretch>
            <a:fillRect/>
          </a:stretch>
        </p:blipFill>
        <p:spPr>
          <a:xfrm>
            <a:off x="4680125" y="2155088"/>
            <a:ext cx="3870475" cy="1984712"/>
          </a:xfrm>
          <a:prstGeom prst="rect">
            <a:avLst/>
          </a:prstGeom>
          <a:noFill/>
          <a:ln>
            <a:noFill/>
          </a:ln>
        </p:spPr>
      </p:pic>
      <p:sp>
        <p:nvSpPr>
          <p:cNvPr id="93" name="Google Shape;93;p18"/>
          <p:cNvSpPr txBox="1"/>
          <p:nvPr/>
        </p:nvSpPr>
        <p:spPr>
          <a:xfrm>
            <a:off x="4751725" y="1743675"/>
            <a:ext cx="3839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solidFill>
                  <a:schemeClr val="dk2"/>
                </a:solidFill>
              </a:rPr>
              <a:t>Figura 1 – Mini Sensor de Movimento Presença PIR </a:t>
            </a:r>
            <a:endParaRPr sz="1200">
              <a:solidFill>
                <a:schemeClr val="dk2"/>
              </a:solidFill>
            </a:endParaRPr>
          </a:p>
        </p:txBody>
      </p:sp>
      <p:pic>
        <p:nvPicPr>
          <p:cNvPr id="94" name="Google Shape;94;p18"/>
          <p:cNvPicPr preferRelativeResize="0"/>
          <p:nvPr/>
        </p:nvPicPr>
        <p:blipFill>
          <a:blip r:embed="rId5">
            <a:alphaModFix/>
          </a:blip>
          <a:stretch>
            <a:fillRect/>
          </a:stretch>
        </p:blipFill>
        <p:spPr>
          <a:xfrm>
            <a:off x="911400" y="2155107"/>
            <a:ext cx="3227399" cy="24299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00" name="Google Shape;100;p19"/>
          <p:cNvSpPr txBox="1"/>
          <p:nvPr/>
        </p:nvSpPr>
        <p:spPr>
          <a:xfrm>
            <a:off x="455450" y="1358500"/>
            <a:ext cx="8135400" cy="2230200"/>
          </a:xfrm>
          <a:prstGeom prst="rect">
            <a:avLst/>
          </a:prstGeom>
          <a:noFill/>
          <a:ln>
            <a:noFill/>
          </a:ln>
        </p:spPr>
        <p:txBody>
          <a:bodyPr anchorCtr="0" anchor="t" bIns="91425" lIns="91425" spcFirstLastPara="1" rIns="91425" wrap="square" tIns="91425">
            <a:noAutofit/>
          </a:bodyPr>
          <a:lstStyle/>
          <a:p>
            <a:pPr indent="457200" lvl="0" marL="0" rtl="0" algn="just">
              <a:lnSpc>
                <a:spcPct val="115000"/>
              </a:lnSpc>
              <a:spcBef>
                <a:spcPts val="0"/>
              </a:spcBef>
              <a:spcAft>
                <a:spcPts val="0"/>
              </a:spcAft>
              <a:buNone/>
            </a:pPr>
            <a:r>
              <a:rPr lang="pt-BR" sz="1600">
                <a:solidFill>
                  <a:schemeClr val="dk2"/>
                </a:solidFill>
              </a:rPr>
              <a:t>Esse sensor funciona como uma câmera infravermelha que detecta a radiação IR (Radiação de corpo negro) de qualquer objeto que irradia calor e entra em seu campo de visão. Ele capta radiação infravermelha com comprimento de onda em torno de 10 μm (micrômetros), esse valor corresponde à temperatura corporal de animais de sangue em geral, como os seres humanos.</a:t>
            </a:r>
            <a:endParaRPr sz="16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06" name="Google Shape;106;p20"/>
          <p:cNvSpPr txBox="1"/>
          <p:nvPr/>
        </p:nvSpPr>
        <p:spPr>
          <a:xfrm>
            <a:off x="455450" y="1358500"/>
            <a:ext cx="8126700" cy="2230200"/>
          </a:xfrm>
          <a:prstGeom prst="rect">
            <a:avLst/>
          </a:prstGeom>
          <a:noFill/>
          <a:ln>
            <a:noFill/>
          </a:ln>
        </p:spPr>
        <p:txBody>
          <a:bodyPr anchorCtr="0" anchor="t" bIns="91425" lIns="91425" spcFirstLastPara="1" rIns="91425" wrap="square" tIns="91425">
            <a:noAutofit/>
          </a:bodyPr>
          <a:lstStyle/>
          <a:p>
            <a:pPr indent="457200" lvl="0" marL="0" rtl="0" algn="just">
              <a:lnSpc>
                <a:spcPct val="115000"/>
              </a:lnSpc>
              <a:spcBef>
                <a:spcPts val="0"/>
              </a:spcBef>
              <a:spcAft>
                <a:spcPts val="0"/>
              </a:spcAft>
              <a:buNone/>
            </a:pPr>
            <a:r>
              <a:rPr lang="pt-BR" sz="1600">
                <a:solidFill>
                  <a:schemeClr val="dk2"/>
                </a:solidFill>
              </a:rPr>
              <a:t>O modelo PIR, além de consumir pouca energia, apresenta um custo baixo e tem grande durabilidade. Ele não é usado somente para acender ou apagar a luz, mas também para abertura automática de portas em geral, portas de garagens, porta de elevadores, acionamento de alarmes, e atuar juntamente com câmeras CFTV, detectando imagens quando acionada pelo sensor, aumentando cada vez mais a segurança.</a:t>
            </a:r>
            <a:endParaRPr sz="16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457200" y="0"/>
            <a:ext cx="8700319" cy="4838703"/>
          </a:xfrm>
          <a:prstGeom prst="rect">
            <a:avLst/>
          </a:prstGeom>
          <a:noFill/>
          <a:ln>
            <a:noFill/>
          </a:ln>
        </p:spPr>
      </p:pic>
      <p:sp>
        <p:nvSpPr>
          <p:cNvPr id="112" name="Google Shape;112;p21"/>
          <p:cNvSpPr txBox="1"/>
          <p:nvPr/>
        </p:nvSpPr>
        <p:spPr>
          <a:xfrm>
            <a:off x="455450" y="1358500"/>
            <a:ext cx="8135400" cy="2802600"/>
          </a:xfrm>
          <a:prstGeom prst="rect">
            <a:avLst/>
          </a:prstGeom>
          <a:noFill/>
          <a:ln>
            <a:noFill/>
          </a:ln>
        </p:spPr>
        <p:txBody>
          <a:bodyPr anchorCtr="0" anchor="t" bIns="91425" lIns="91425" spcFirstLastPara="1" rIns="91425" wrap="square" tIns="91425">
            <a:noAutofit/>
          </a:bodyPr>
          <a:lstStyle/>
          <a:p>
            <a:pPr indent="457200" lvl="0" marL="0" rtl="0" algn="just">
              <a:lnSpc>
                <a:spcPct val="115000"/>
              </a:lnSpc>
              <a:spcBef>
                <a:spcPts val="0"/>
              </a:spcBef>
              <a:spcAft>
                <a:spcPts val="0"/>
              </a:spcAft>
              <a:buNone/>
            </a:pPr>
            <a:r>
              <a:rPr lang="pt-BR" sz="1600">
                <a:solidFill>
                  <a:schemeClr val="dk2"/>
                </a:solidFill>
              </a:rPr>
              <a:t>Existem dois tipos de sensores, os ativos e os passivos, o primeiro é formado por dois dispositivos para funcionar, um que emite e outro que recebe o infravermelho e se existir alguma diferença entre eles o alarme é disparado. Normalmente, é utilizado nas barreiras de muros de casa e prédios, pois se algo corta o feixe o alarme dispara, isso se não for objetos menores. </a:t>
            </a:r>
            <a:endParaRPr sz="1600">
              <a:solidFill>
                <a:schemeClr val="dk2"/>
              </a:solidFill>
            </a:endParaRPr>
          </a:p>
          <a:p>
            <a:pPr indent="457200" lvl="0" marL="0" rtl="0" algn="just">
              <a:lnSpc>
                <a:spcPct val="115000"/>
              </a:lnSpc>
              <a:spcBef>
                <a:spcPts val="0"/>
              </a:spcBef>
              <a:spcAft>
                <a:spcPts val="0"/>
              </a:spcAft>
              <a:buNone/>
            </a:pPr>
            <a:r>
              <a:rPr lang="pt-BR" sz="1600">
                <a:solidFill>
                  <a:schemeClr val="dk2"/>
                </a:solidFill>
              </a:rPr>
              <a:t>O segundo caso, passivo, ele somente detecta a movimentação de luz infravermelha emitida por corpos quentes, conforme o exemplo – Sensor de Movimento Presença PIR.</a:t>
            </a:r>
            <a:endParaRPr sz="16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