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5386">
          <p15:clr>
            <a:srgbClr val="747775"/>
          </p15:clr>
        </p15:guide>
        <p15:guide id="2" pos="288">
          <p15:clr>
            <a:srgbClr val="747775"/>
          </p15:clr>
        </p15:guide>
        <p15:guide id="3" pos="2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5386"/>
        <p:guide pos="288"/>
        <p:guide pos="2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1e224c5ae30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1e224c5ae30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1e224c5ae30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1e224c5ae30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1e224c5ae30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1e224c5ae30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e224c5ae30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1e224c5ae30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1e224c5ae30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1e224c5ae30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1e224c5ae3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1e224c5ae3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1e224c5ae30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1e224c5ae30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1e224c5ae30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1e224c5ae30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1e31823e26e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1e31823e26e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1e4ebb40d75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1e4ebb40d75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e224c5ae30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1e224c5ae30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1e4ebb40d75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1e4ebb40d75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1e4ebb40d75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1e4ebb40d75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1e4ebb40d75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1e4ebb40d75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9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Relationship Id="rId4" Type="http://schemas.openxmlformats.org/officeDocument/2006/relationships/hyperlink" Target="https://aluno.escoladigital.pr.gov.br/robotica/aulas/educacional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hyperlink" Target="https://blogdofrio.com.br/controle-de-temperatura-de-vacinas-e-desafio-contra-covid-19/" TargetMode="External"/><Relationship Id="rId6" Type="http://schemas.openxmlformats.org/officeDocument/2006/relationships/image" Target="../media/image13.png"/><Relationship Id="rId7" Type="http://schemas.openxmlformats.org/officeDocument/2006/relationships/hyperlink" Target="https://blog.climabrisa.com.br/como-estar-em-dia-com-todas-as-normas-de-seguranca-no-trabalho/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.png"/><Relationship Id="rId4" Type="http://schemas.openxmlformats.org/officeDocument/2006/relationships/hyperlink" Target="https://www.flaticon.com/br/icones" TargetMode="External"/><Relationship Id="rId5" Type="http://schemas.openxmlformats.org/officeDocument/2006/relationships/hyperlink" Target="https://aluno.escoladigital.pr.gov.br/robotica/aulas/educacional" TargetMode="Externa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Relationship Id="rId4" Type="http://schemas.openxmlformats.org/officeDocument/2006/relationships/hyperlink" Target="https://www.flaticon.com/br/icone-gratis/ar-fresco_4324144?related_id=4324144" TargetMode="External"/><Relationship Id="rId5" Type="http://schemas.openxmlformats.org/officeDocument/2006/relationships/image" Target="../media/image1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Relationship Id="rId4" Type="http://schemas.openxmlformats.org/officeDocument/2006/relationships/hyperlink" Target="https://www.flaticon.com/br/icone-gratis/superaquecimento_5782347?term=calor&amp;page=1&amp;position=5&amp;origin=search&amp;related_id=5782347" TargetMode="External"/><Relationship Id="rId5" Type="http://schemas.openxmlformats.org/officeDocument/2006/relationships/image" Target="../media/image1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700319" cy="48387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0"/>
            <a:ext cx="8700319" cy="4838703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22"/>
          <p:cNvSpPr txBox="1"/>
          <p:nvPr/>
        </p:nvSpPr>
        <p:spPr>
          <a:xfrm>
            <a:off x="443725" y="1607350"/>
            <a:ext cx="8106300" cy="190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700">
                <a:solidFill>
                  <a:schemeClr val="dk2"/>
                </a:solidFill>
              </a:rPr>
              <a:t>Vamos ao nosso projeto!</a:t>
            </a:r>
            <a:endParaRPr sz="1700">
              <a:solidFill>
                <a:schemeClr val="dk2"/>
              </a:solidFill>
            </a:endParaRPr>
          </a:p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700">
              <a:solidFill>
                <a:schemeClr val="dk2"/>
              </a:solidFill>
            </a:endParaRPr>
          </a:p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700">
                <a:solidFill>
                  <a:schemeClr val="dk2"/>
                </a:solidFill>
              </a:rPr>
              <a:t>Acesse o passo a passo da montagem e da programação na</a:t>
            </a:r>
            <a:r>
              <a:rPr b="1" lang="pt-BR" sz="1700">
                <a:solidFill>
                  <a:schemeClr val="dk2"/>
                </a:solidFill>
              </a:rPr>
              <a:t> Aula 24 - Sensor de umidade e temperatura</a:t>
            </a:r>
            <a:r>
              <a:rPr lang="pt-BR" sz="1700">
                <a:solidFill>
                  <a:schemeClr val="dk2"/>
                </a:solidFill>
              </a:rPr>
              <a:t>, Módulo 2, disponível em:</a:t>
            </a:r>
            <a:r>
              <a:rPr lang="pt-BR" sz="1700">
                <a:solidFill>
                  <a:schemeClr val="dk1"/>
                </a:solidFill>
              </a:rPr>
              <a:t> </a:t>
            </a:r>
            <a:r>
              <a:rPr lang="pt-BR" sz="1700" u="sng">
                <a:solidFill>
                  <a:schemeClr val="accent5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Robótica Educacional</a:t>
            </a:r>
            <a:r>
              <a:rPr lang="pt-BR" sz="1700">
                <a:solidFill>
                  <a:schemeClr val="dk1"/>
                </a:solidFill>
              </a:rPr>
              <a:t>.</a:t>
            </a:r>
            <a:endParaRPr sz="17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0"/>
            <a:ext cx="8700319" cy="4838703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23"/>
          <p:cNvSpPr txBox="1"/>
          <p:nvPr/>
        </p:nvSpPr>
        <p:spPr>
          <a:xfrm>
            <a:off x="89700" y="3746225"/>
            <a:ext cx="8964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23"/>
          <p:cNvSpPr txBox="1"/>
          <p:nvPr/>
        </p:nvSpPr>
        <p:spPr>
          <a:xfrm>
            <a:off x="457200" y="1005150"/>
            <a:ext cx="8070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>
                <a:solidFill>
                  <a:schemeClr val="dk2"/>
                </a:solidFill>
              </a:rPr>
              <a:t>Importância do controle de temperatura no transporte e conservação das vacinas contra COVID-19.</a:t>
            </a:r>
            <a:endParaRPr sz="1700">
              <a:solidFill>
                <a:schemeClr val="dk2"/>
              </a:solidFill>
            </a:endParaRPr>
          </a:p>
        </p:txBody>
      </p:sp>
      <p:pic>
        <p:nvPicPr>
          <p:cNvPr id="126" name="Google Shape;126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0600" y="1774700"/>
            <a:ext cx="1125231" cy="1133662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23"/>
          <p:cNvSpPr txBox="1"/>
          <p:nvPr/>
        </p:nvSpPr>
        <p:spPr>
          <a:xfrm>
            <a:off x="1908200" y="2167325"/>
            <a:ext cx="6580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u="sng">
                <a:solidFill>
                  <a:schemeClr val="hlink"/>
                </a:solidFill>
                <a:hlinkClick r:id="rId5"/>
              </a:rPr>
              <a:t>https://blogdofrio.com.br/controle-de-temperatura-de-vacinas-e-desafio-contra-covid-19/</a:t>
            </a:r>
            <a:r>
              <a:rPr lang="pt-BR"/>
              <a:t> </a:t>
            </a:r>
            <a:endParaRPr/>
          </a:p>
        </p:txBody>
      </p:sp>
      <p:sp>
        <p:nvSpPr>
          <p:cNvPr id="128" name="Google Shape;128;p23"/>
          <p:cNvSpPr txBox="1"/>
          <p:nvPr/>
        </p:nvSpPr>
        <p:spPr>
          <a:xfrm>
            <a:off x="457200" y="3151813"/>
            <a:ext cx="8070900" cy="51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>
                <a:solidFill>
                  <a:schemeClr val="dk2"/>
                </a:solidFill>
              </a:rPr>
              <a:t>Sabia que existem normas para Segurança do Trabalho segundo o ambiente e temperatura?</a:t>
            </a:r>
            <a:endParaRPr sz="1700">
              <a:solidFill>
                <a:schemeClr val="dk2"/>
              </a:solidFill>
            </a:endParaRPr>
          </a:p>
        </p:txBody>
      </p:sp>
      <p:pic>
        <p:nvPicPr>
          <p:cNvPr id="129" name="Google Shape;129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20600" y="3827050"/>
            <a:ext cx="1125225" cy="1137933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23"/>
          <p:cNvSpPr txBox="1"/>
          <p:nvPr/>
        </p:nvSpPr>
        <p:spPr>
          <a:xfrm>
            <a:off x="1806125" y="4169775"/>
            <a:ext cx="6722100" cy="59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u="sng">
                <a:solidFill>
                  <a:schemeClr val="hlink"/>
                </a:solidFill>
                <a:hlinkClick r:id="rId7"/>
              </a:rPr>
              <a:t>https://blog.climabrisa.com.br/como-estar-em-dia-com-todas-as-normas-de-seguranca-no-trabalho/</a:t>
            </a:r>
            <a:r>
              <a:rPr lang="pt-BR"/>
              <a:t> 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0"/>
            <a:ext cx="8700319" cy="4838703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4"/>
          <p:cNvSpPr txBox="1"/>
          <p:nvPr/>
        </p:nvSpPr>
        <p:spPr>
          <a:xfrm>
            <a:off x="443850" y="1414475"/>
            <a:ext cx="8106300" cy="134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>
                <a:solidFill>
                  <a:schemeClr val="dk2"/>
                </a:solidFill>
              </a:rPr>
              <a:t>Que tal criar um sistema de alerta, caso ocorra mudança drásticas na temperatura e umidade, e adicionar LED para sinalizar luminosamente ou até mesmo um buzzer para emitir sinais sonoros quando o ambiente ultrapassar limites pré-estabelecidos?</a:t>
            </a:r>
            <a:endParaRPr sz="17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0"/>
            <a:ext cx="8700319" cy="4838703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5"/>
          <p:cNvSpPr txBox="1"/>
          <p:nvPr/>
        </p:nvSpPr>
        <p:spPr>
          <a:xfrm>
            <a:off x="443725" y="991775"/>
            <a:ext cx="8106300" cy="405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>
                <a:solidFill>
                  <a:schemeClr val="dk2"/>
                </a:solidFill>
              </a:rPr>
              <a:t>a. Confira, compartilhando seu projeto com os demais colegas, se o objetivo foi alcançado;  </a:t>
            </a:r>
            <a:endParaRPr sz="1700">
              <a:solidFill>
                <a:schemeClr val="dk2"/>
              </a:solidFill>
            </a:endParaRPr>
          </a:p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>
                <a:solidFill>
                  <a:schemeClr val="dk2"/>
                </a:solidFill>
              </a:rPr>
              <a:t>b. Analise seu projeto desenvolvido, de modo a atender aos requisitos para funcionamento do Sensor de Temperatura e Umidade;</a:t>
            </a:r>
            <a:endParaRPr sz="1700">
              <a:solidFill>
                <a:schemeClr val="dk2"/>
              </a:solidFill>
            </a:endParaRPr>
          </a:p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>
                <a:solidFill>
                  <a:schemeClr val="dk2"/>
                </a:solidFill>
              </a:rPr>
              <a:t>c. Reflita se as seguintes situações ocorreram: </a:t>
            </a:r>
            <a:endParaRPr sz="1700">
              <a:solidFill>
                <a:schemeClr val="dk2"/>
              </a:solidFill>
            </a:endParaRPr>
          </a:p>
          <a:p>
            <a:pPr indent="0" lvl="0" marL="9144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>
                <a:solidFill>
                  <a:schemeClr val="dk2"/>
                </a:solidFill>
              </a:rPr>
              <a:t>i. Colaboração e Cooperação: você e os membros de sua equipe interagiram entre si, compartilhando ideias que promoveram a aprendizagem e o desenvolvimento deste projeto? </a:t>
            </a:r>
            <a:endParaRPr sz="1700">
              <a:solidFill>
                <a:schemeClr val="dk2"/>
              </a:solidFill>
            </a:endParaRPr>
          </a:p>
          <a:p>
            <a:pPr indent="0" lvl="0" marL="9144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>
                <a:solidFill>
                  <a:schemeClr val="dk2"/>
                </a:solidFill>
              </a:rPr>
              <a:t>ii. Pensamento Crítico e Resolução de Problemas: você conseguiu identificar os problemas, analisar informações e tomar decisões de modo a contribuir para o projeto desenvolvido?  </a:t>
            </a:r>
            <a:endParaRPr sz="1700">
              <a:solidFill>
                <a:schemeClr val="dk2"/>
              </a:solidFill>
            </a:endParaRPr>
          </a:p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>
                <a:solidFill>
                  <a:schemeClr val="dk2"/>
                </a:solidFill>
              </a:rPr>
              <a:t>d. Reúna todos os componentes utilizados nesta aula e os organize novamente, junto aos demais, no kit de robótica.</a:t>
            </a:r>
            <a:r>
              <a:rPr lang="pt-BR"/>
              <a:t> 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36050"/>
            <a:ext cx="8700319" cy="4838703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26"/>
          <p:cNvSpPr txBox="1"/>
          <p:nvPr/>
        </p:nvSpPr>
        <p:spPr>
          <a:xfrm>
            <a:off x="457200" y="1484150"/>
            <a:ext cx="8092800" cy="27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>
                <a:solidFill>
                  <a:srgbClr val="595959"/>
                </a:solidFill>
              </a:rPr>
              <a:t>Flaticon. </a:t>
            </a:r>
            <a:r>
              <a:rPr b="1" lang="pt-BR" sz="1700">
                <a:solidFill>
                  <a:srgbClr val="595959"/>
                </a:solidFill>
              </a:rPr>
              <a:t>Ícones</a:t>
            </a:r>
            <a:r>
              <a:rPr lang="pt-BR" sz="1700">
                <a:solidFill>
                  <a:srgbClr val="595959"/>
                </a:solidFill>
              </a:rPr>
              <a:t>. Disponível em: </a:t>
            </a:r>
            <a:r>
              <a:rPr lang="pt-BR" sz="1700" u="sng">
                <a:solidFill>
                  <a:schemeClr val="hlink"/>
                </a:solidFill>
                <a:hlinkClick r:id="rId4"/>
              </a:rPr>
              <a:t>https://www.flaticon.com/br/icones</a:t>
            </a:r>
            <a:r>
              <a:rPr lang="pt-BR" sz="1700">
                <a:solidFill>
                  <a:srgbClr val="595959"/>
                </a:solidFill>
              </a:rPr>
              <a:t>. Acesso em: 17 jul. 2023. </a:t>
            </a:r>
            <a:endParaRPr sz="1700">
              <a:solidFill>
                <a:srgbClr val="595959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595959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BR" sz="1700">
                <a:solidFill>
                  <a:srgbClr val="595959"/>
                </a:solidFill>
              </a:rPr>
              <a:t>PARANÁ. Secretaria Estadual de Educação do Estado do Paraná (SEED/PR). Diretoria de Tecnologias de Informação (DTI). Coordenação de Tecnologias Educacionais. (CTE). Robótica Educacional - Módulo 2. </a:t>
            </a:r>
            <a:r>
              <a:rPr b="1" lang="pt-BR" sz="1700">
                <a:solidFill>
                  <a:srgbClr val="595959"/>
                </a:solidFill>
              </a:rPr>
              <a:t>Aula 24 - Sensor de umidade e temperatura. </a:t>
            </a:r>
            <a:r>
              <a:rPr lang="pt-BR" sz="1700">
                <a:solidFill>
                  <a:srgbClr val="595959"/>
                </a:solidFill>
              </a:rPr>
              <a:t>Disponível em: </a:t>
            </a:r>
            <a:r>
              <a:rPr lang="pt-BR" sz="1700" u="sng">
                <a:solidFill>
                  <a:srgbClr val="0097A7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https://aluno.escoladigital.pr.gov.br/robotica/aulas/educacional</a:t>
            </a:r>
            <a:r>
              <a:rPr lang="pt-BR" sz="1700">
                <a:solidFill>
                  <a:srgbClr val="595959"/>
                </a:solidFill>
              </a:rPr>
              <a:t>  Acesso em:  17 jul. 2023</a:t>
            </a:r>
            <a:r>
              <a:rPr lang="pt-BR" sz="1700">
                <a:solidFill>
                  <a:srgbClr val="000000"/>
                </a:solidFill>
              </a:rPr>
              <a:t>.</a:t>
            </a:r>
            <a:endParaRPr sz="1700">
              <a:solidFill>
                <a:srgbClr val="595959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700319" cy="48387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0"/>
            <a:ext cx="8700319" cy="4838703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4"/>
          <p:cNvSpPr txBox="1"/>
          <p:nvPr/>
        </p:nvSpPr>
        <p:spPr>
          <a:xfrm>
            <a:off x="3525850" y="1371600"/>
            <a:ext cx="5631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1" name="Google Shape;61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5775" y="1968875"/>
            <a:ext cx="2527575" cy="27198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 txBox="1"/>
          <p:nvPr/>
        </p:nvSpPr>
        <p:spPr>
          <a:xfrm>
            <a:off x="3761425" y="1562675"/>
            <a:ext cx="4788600" cy="175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>
                <a:solidFill>
                  <a:schemeClr val="dk2"/>
                </a:solidFill>
              </a:rPr>
              <a:t>Nesta aula, iremos estudar o Sensor de Umidade e Temperatura – DHT11, componente eletrônico capaz de medir a temperatura e a umidade ambiente, tendo como vantagem a simplicidade do sistema e o baixo custo.</a:t>
            </a:r>
            <a:endParaRPr sz="17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0"/>
            <a:ext cx="8700319" cy="4838703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5"/>
          <p:cNvSpPr txBox="1"/>
          <p:nvPr/>
        </p:nvSpPr>
        <p:spPr>
          <a:xfrm>
            <a:off x="185750" y="1871675"/>
            <a:ext cx="8971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9" name="Google Shape;69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53700" y="1931750"/>
            <a:ext cx="2196300" cy="3051276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5"/>
          <p:cNvSpPr txBox="1"/>
          <p:nvPr/>
        </p:nvSpPr>
        <p:spPr>
          <a:xfrm>
            <a:off x="457200" y="1631900"/>
            <a:ext cx="5127900" cy="30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</a:pPr>
            <a:r>
              <a:rPr lang="pt-BR" sz="1700">
                <a:solidFill>
                  <a:schemeClr val="dk2"/>
                </a:solidFill>
              </a:rPr>
              <a:t>Desenvolver um sistema eletrônico que possa fazer o monitoramento da temperatura e a umidade do ar com o Sensor DHT11 com a plataforma Arduino;</a:t>
            </a:r>
            <a:endParaRPr sz="1700">
              <a:solidFill>
                <a:schemeClr val="dk2"/>
              </a:solidFill>
            </a:endParaRPr>
          </a:p>
          <a:p>
            <a:pPr indent="-3365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</a:pPr>
            <a:r>
              <a:rPr lang="pt-BR" sz="1700">
                <a:solidFill>
                  <a:schemeClr val="dk2"/>
                </a:solidFill>
              </a:rPr>
              <a:t>Fornecer medição tanto de temperatura quanto da umidade do ar instantaneamente; </a:t>
            </a:r>
            <a:endParaRPr sz="1700">
              <a:solidFill>
                <a:schemeClr val="dk2"/>
              </a:solidFill>
            </a:endParaRPr>
          </a:p>
          <a:p>
            <a:pPr indent="-3365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</a:pPr>
            <a:r>
              <a:rPr lang="pt-BR" sz="1700">
                <a:solidFill>
                  <a:schemeClr val="dk2"/>
                </a:solidFill>
              </a:rPr>
              <a:t>Estimular a criação de novos projetos para aplicações do Sensor de Umidade e Temperatura.</a:t>
            </a:r>
            <a:endParaRPr sz="17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0"/>
            <a:ext cx="8700319" cy="4838703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6"/>
          <p:cNvSpPr txBox="1"/>
          <p:nvPr/>
        </p:nvSpPr>
        <p:spPr>
          <a:xfrm>
            <a:off x="4797975" y="1701750"/>
            <a:ext cx="3752100" cy="285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65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</a:pPr>
            <a:r>
              <a:rPr lang="pt-BR" sz="1700">
                <a:solidFill>
                  <a:schemeClr val="dk2"/>
                </a:solidFill>
              </a:rPr>
              <a:t>01 Protoboard; </a:t>
            </a:r>
            <a:endParaRPr sz="1700">
              <a:solidFill>
                <a:schemeClr val="dk2"/>
              </a:solidFill>
            </a:endParaRPr>
          </a:p>
          <a:p>
            <a:pPr indent="-3365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</a:pPr>
            <a:r>
              <a:rPr lang="pt-BR" sz="1700">
                <a:solidFill>
                  <a:schemeClr val="dk2"/>
                </a:solidFill>
              </a:rPr>
              <a:t>01 Placa Arduino Uno R3;</a:t>
            </a:r>
            <a:endParaRPr sz="1700">
              <a:solidFill>
                <a:schemeClr val="dk2"/>
              </a:solidFill>
            </a:endParaRPr>
          </a:p>
          <a:p>
            <a:pPr indent="-3365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</a:pPr>
            <a:r>
              <a:rPr lang="pt-BR" sz="1700">
                <a:solidFill>
                  <a:schemeClr val="dk2"/>
                </a:solidFill>
              </a:rPr>
              <a:t>01 Cabo USB; </a:t>
            </a:r>
            <a:endParaRPr sz="1700">
              <a:solidFill>
                <a:schemeClr val="dk2"/>
              </a:solidFill>
            </a:endParaRPr>
          </a:p>
          <a:p>
            <a:pPr indent="-3365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</a:pPr>
            <a:r>
              <a:rPr lang="pt-BR" sz="1700">
                <a:solidFill>
                  <a:schemeClr val="dk2"/>
                </a:solidFill>
              </a:rPr>
              <a:t>01 Sensor de Umidade e Temperatura – DHT11; </a:t>
            </a:r>
            <a:endParaRPr sz="1700">
              <a:solidFill>
                <a:schemeClr val="dk2"/>
              </a:solidFill>
            </a:endParaRPr>
          </a:p>
          <a:p>
            <a:pPr indent="-3365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</a:pPr>
            <a:r>
              <a:rPr lang="pt-BR" sz="1700">
                <a:solidFill>
                  <a:schemeClr val="dk2"/>
                </a:solidFill>
              </a:rPr>
              <a:t>04 Jumpers Macho-Macho; </a:t>
            </a:r>
            <a:endParaRPr sz="1700">
              <a:solidFill>
                <a:schemeClr val="dk2"/>
              </a:solidFill>
            </a:endParaRPr>
          </a:p>
          <a:p>
            <a:pPr indent="-3365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</a:pPr>
            <a:r>
              <a:rPr lang="pt-BR" sz="1700">
                <a:solidFill>
                  <a:schemeClr val="dk2"/>
                </a:solidFill>
              </a:rPr>
              <a:t>01 Resistor 4,7 KΩ ;</a:t>
            </a:r>
            <a:endParaRPr sz="1700">
              <a:solidFill>
                <a:schemeClr val="dk2"/>
              </a:solidFill>
            </a:endParaRPr>
          </a:p>
          <a:p>
            <a:pPr indent="-3365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</a:pPr>
            <a:r>
              <a:rPr lang="pt-BR" sz="1700">
                <a:solidFill>
                  <a:schemeClr val="dk2"/>
                </a:solidFill>
              </a:rPr>
              <a:t>01 Notebook; </a:t>
            </a:r>
            <a:endParaRPr sz="1700">
              <a:solidFill>
                <a:schemeClr val="dk2"/>
              </a:solidFill>
            </a:endParaRPr>
          </a:p>
          <a:p>
            <a:pPr indent="-3365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</a:pPr>
            <a:r>
              <a:rPr lang="pt-BR" sz="1700">
                <a:solidFill>
                  <a:schemeClr val="dk2"/>
                </a:solidFill>
              </a:rPr>
              <a:t>Software Arduino IDE.</a:t>
            </a:r>
            <a:endParaRPr sz="1700">
              <a:solidFill>
                <a:schemeClr val="dk2"/>
              </a:solidFill>
            </a:endParaRPr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7399" y="1771651"/>
            <a:ext cx="2513461" cy="2783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3725" y="0"/>
            <a:ext cx="8700319" cy="4838703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7"/>
          <p:cNvSpPr txBox="1"/>
          <p:nvPr/>
        </p:nvSpPr>
        <p:spPr>
          <a:xfrm>
            <a:off x="443725" y="1814525"/>
            <a:ext cx="4047900" cy="22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>
                <a:solidFill>
                  <a:schemeClr val="dk2"/>
                </a:solidFill>
              </a:rPr>
              <a:t>Umidade ambiente é a quantidade de água na forma de vapor presente na atmosfera. A umidade relativa do ar pode interferir na variação de temperatura, sensação térmica e análise da previsão do tempo, indicando possibilidade de precipitação de chuva.</a:t>
            </a:r>
            <a:endParaRPr sz="1700">
              <a:solidFill>
                <a:schemeClr val="dk2"/>
              </a:solidFill>
            </a:endParaRPr>
          </a:p>
        </p:txBody>
      </p:sp>
      <p:pic>
        <p:nvPicPr>
          <p:cNvPr id="84" name="Google Shape;84;p17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49675" y="2010850"/>
            <a:ext cx="1962600" cy="196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0"/>
            <a:ext cx="8700319" cy="4838703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8"/>
          <p:cNvSpPr txBox="1"/>
          <p:nvPr/>
        </p:nvSpPr>
        <p:spPr>
          <a:xfrm>
            <a:off x="221450" y="1814525"/>
            <a:ext cx="8922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18"/>
          <p:cNvSpPr txBox="1"/>
          <p:nvPr/>
        </p:nvSpPr>
        <p:spPr>
          <a:xfrm>
            <a:off x="457200" y="1507700"/>
            <a:ext cx="4120800" cy="22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>
                <a:solidFill>
                  <a:schemeClr val="dk2"/>
                </a:solidFill>
              </a:rPr>
              <a:t>A alta umidade durante dias quentes faz a sensação térmica aumentar, ou seja, a pessoa tem a impressão de que está mais calor, devido à redução da eficácia da transpiração da pele, e assim reduzindo o resfriamento corporal.</a:t>
            </a:r>
            <a:endParaRPr/>
          </a:p>
        </p:txBody>
      </p:sp>
      <p:pic>
        <p:nvPicPr>
          <p:cNvPr id="92" name="Google Shape;92;p18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54400" y="1988950"/>
            <a:ext cx="1437050" cy="143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0"/>
            <a:ext cx="8700319" cy="4838703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9"/>
          <p:cNvSpPr txBox="1"/>
          <p:nvPr/>
        </p:nvSpPr>
        <p:spPr>
          <a:xfrm>
            <a:off x="443725" y="1814525"/>
            <a:ext cx="8106300" cy="255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>
                <a:solidFill>
                  <a:schemeClr val="dk2"/>
                </a:solidFill>
              </a:rPr>
              <a:t>Aplicações para o Sensor de Umidade e Temperatura:</a:t>
            </a:r>
            <a:endParaRPr sz="1700">
              <a:solidFill>
                <a:schemeClr val="dk2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2"/>
              </a:solidFill>
            </a:endParaRPr>
          </a:p>
          <a:p>
            <a:pPr indent="-3365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</a:pPr>
            <a:r>
              <a:rPr lang="pt-BR" sz="1700">
                <a:solidFill>
                  <a:schemeClr val="dk2"/>
                </a:solidFill>
              </a:rPr>
              <a:t>Estação Meteorológica;</a:t>
            </a:r>
            <a:endParaRPr sz="1700">
              <a:solidFill>
                <a:schemeClr val="dk2"/>
              </a:solidFill>
            </a:endParaRPr>
          </a:p>
          <a:p>
            <a:pPr indent="-3365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</a:pPr>
            <a:r>
              <a:rPr lang="pt-BR" sz="1700">
                <a:solidFill>
                  <a:schemeClr val="dk2"/>
                </a:solidFill>
              </a:rPr>
              <a:t>Controle de irrigação para plantas; </a:t>
            </a:r>
            <a:endParaRPr sz="1700">
              <a:solidFill>
                <a:schemeClr val="dk2"/>
              </a:solidFill>
            </a:endParaRPr>
          </a:p>
          <a:p>
            <a:pPr indent="-3365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</a:pPr>
            <a:r>
              <a:rPr lang="pt-BR" sz="1700">
                <a:solidFill>
                  <a:schemeClr val="dk2"/>
                </a:solidFill>
              </a:rPr>
              <a:t>Controle de umidade e temperatura em ambientes controlados; </a:t>
            </a:r>
            <a:endParaRPr sz="1700">
              <a:solidFill>
                <a:schemeClr val="dk2"/>
              </a:solidFill>
            </a:endParaRPr>
          </a:p>
          <a:p>
            <a:pPr indent="-3365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</a:pPr>
            <a:r>
              <a:rPr lang="pt-BR" sz="1700">
                <a:solidFill>
                  <a:schemeClr val="dk2"/>
                </a:solidFill>
              </a:rPr>
              <a:t>Frigoríficos; </a:t>
            </a:r>
            <a:endParaRPr sz="1700">
              <a:solidFill>
                <a:schemeClr val="dk2"/>
              </a:solidFill>
            </a:endParaRPr>
          </a:p>
          <a:p>
            <a:pPr indent="-3365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</a:pPr>
            <a:r>
              <a:rPr lang="pt-BR" sz="1700">
                <a:solidFill>
                  <a:schemeClr val="dk2"/>
                </a:solidFill>
              </a:rPr>
              <a:t>Data Centers; </a:t>
            </a:r>
            <a:endParaRPr sz="1700">
              <a:solidFill>
                <a:schemeClr val="dk2"/>
              </a:solidFill>
            </a:endParaRPr>
          </a:p>
          <a:p>
            <a:pPr indent="-3365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</a:pPr>
            <a:r>
              <a:rPr lang="pt-BR" sz="1700">
                <a:solidFill>
                  <a:schemeClr val="dk2"/>
                </a:solidFill>
              </a:rPr>
              <a:t>Data Loggers etc.</a:t>
            </a:r>
            <a:endParaRPr sz="17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0"/>
            <a:ext cx="8700319" cy="4838703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20"/>
          <p:cNvSpPr txBox="1"/>
          <p:nvPr/>
        </p:nvSpPr>
        <p:spPr>
          <a:xfrm>
            <a:off x="443725" y="1814525"/>
            <a:ext cx="8106300" cy="134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>
                <a:solidFill>
                  <a:schemeClr val="dk2"/>
                </a:solidFill>
              </a:rPr>
              <a:t>O Sensor de Umidade e Temperatura – DHT11 é um componente eletrônico utilizado em projetos que envolvem medição de temperatura e umidade ambiente. Este sensor faz medições de temperatura de 0º até 50º Celsius e mede a umidade do ar nas faixas de 20% a 90%.</a:t>
            </a:r>
            <a:endParaRPr sz="17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0"/>
            <a:ext cx="8700319" cy="4838703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21"/>
          <p:cNvSpPr txBox="1"/>
          <p:nvPr/>
        </p:nvSpPr>
        <p:spPr>
          <a:xfrm>
            <a:off x="443725" y="1080475"/>
            <a:ext cx="4786500" cy="34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>
                <a:solidFill>
                  <a:schemeClr val="dk2"/>
                </a:solidFill>
              </a:rPr>
              <a:t>As configurações do sensor de umidade e temperatura são feitas da seguinte forma (figura 1):</a:t>
            </a:r>
            <a:endParaRPr sz="1700">
              <a:solidFill>
                <a:schemeClr val="dk2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2"/>
              </a:solidFill>
            </a:endParaRPr>
          </a:p>
          <a:p>
            <a:pPr indent="-3365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</a:pPr>
            <a:r>
              <a:rPr lang="pt-BR" sz="1700">
                <a:solidFill>
                  <a:schemeClr val="dk2"/>
                </a:solidFill>
              </a:rPr>
              <a:t>1º pino é o VCC, que deve ser ligado ao 5V do Arduino; </a:t>
            </a:r>
            <a:endParaRPr sz="1700">
              <a:solidFill>
                <a:schemeClr val="dk2"/>
              </a:solidFill>
            </a:endParaRPr>
          </a:p>
          <a:p>
            <a:pPr indent="-3365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</a:pPr>
            <a:r>
              <a:rPr lang="pt-BR" sz="1700">
                <a:solidFill>
                  <a:schemeClr val="dk2"/>
                </a:solidFill>
              </a:rPr>
              <a:t>2º pino é o pino de dados, que deve ser ligado em uma porta analógica do Arduino;  </a:t>
            </a:r>
            <a:endParaRPr sz="1700">
              <a:solidFill>
                <a:schemeClr val="dk2"/>
              </a:solidFill>
            </a:endParaRPr>
          </a:p>
          <a:p>
            <a:pPr indent="-3365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</a:pPr>
            <a:r>
              <a:rPr lang="pt-BR" sz="1700">
                <a:solidFill>
                  <a:schemeClr val="dk2"/>
                </a:solidFill>
              </a:rPr>
              <a:t>3</a:t>
            </a:r>
            <a:r>
              <a:rPr lang="pt-BR" sz="1700">
                <a:solidFill>
                  <a:schemeClr val="dk2"/>
                </a:solidFill>
              </a:rPr>
              <a:t>º pino é nulo, não precisando ser ligado; </a:t>
            </a:r>
            <a:endParaRPr sz="1700">
              <a:solidFill>
                <a:schemeClr val="dk2"/>
              </a:solidFill>
            </a:endParaRPr>
          </a:p>
          <a:p>
            <a:pPr indent="-3365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</a:pPr>
            <a:r>
              <a:rPr lang="pt-BR" sz="1700">
                <a:solidFill>
                  <a:schemeClr val="dk2"/>
                </a:solidFill>
              </a:rPr>
              <a:t>4º pino é o GND do sensor, devendo ser ligado ao GND do Arduino.</a:t>
            </a:r>
            <a:endParaRPr sz="1700">
              <a:solidFill>
                <a:schemeClr val="dk2"/>
              </a:solidFill>
            </a:endParaRPr>
          </a:p>
        </p:txBody>
      </p:sp>
      <p:pic>
        <p:nvPicPr>
          <p:cNvPr id="111" name="Google Shape;111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52725" y="1877725"/>
            <a:ext cx="2756650" cy="2850550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21"/>
          <p:cNvSpPr txBox="1"/>
          <p:nvPr/>
        </p:nvSpPr>
        <p:spPr>
          <a:xfrm>
            <a:off x="5784150" y="1225775"/>
            <a:ext cx="2756700" cy="6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chemeClr val="dk2"/>
                </a:solidFill>
              </a:rPr>
              <a:t>Figura 1 - Identificação das funções do Sensor de Umidade e Temperatura. </a:t>
            </a:r>
            <a:endParaRPr sz="12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