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5386">
          <p15:clr>
            <a:srgbClr val="747775"/>
          </p15:clr>
        </p15:guide>
        <p15:guide id="2" pos="288">
          <p15:clr>
            <a:srgbClr val="747775"/>
          </p15:clr>
        </p15:guide>
        <p15:guide id="3" pos="538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5386"/>
        <p:guide pos="288"/>
        <p:guide pos="538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e4ee9b43ce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e4ee9b43ce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e4ee9b43ce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e4ee9b43ce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e224c5ae30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1e224c5ae30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e224c5ae30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e224c5ae30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e224c5ae30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e224c5ae30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e224c5ae3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e224c5ae3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e224c5ae3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1e224c5ae3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e224c5ae3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e224c5ae3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e31823e26e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e31823e26e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e224c5ae3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e224c5ae3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e4edeb4b2d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e4edeb4b2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e4edeb4b2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e4edeb4b2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e224c5ae3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e224c5ae3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e224c5ae30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e224c5ae30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9.png"/><Relationship Id="rId4" Type="http://schemas.openxmlformats.org/officeDocument/2006/relationships/image" Target="../media/image18.png"/><Relationship Id="rId5" Type="http://schemas.openxmlformats.org/officeDocument/2006/relationships/hyperlink" Target="http://professor.ufop.br/sites/default/files/cocota/files/eneca_2005_smtu.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9.png"/><Relationship Id="rId4" Type="http://schemas.openxmlformats.org/officeDocument/2006/relationships/image" Target="../media/image14.png"/><Relationship Id="rId5" Type="http://schemas.openxmlformats.org/officeDocument/2006/relationships/hyperlink" Target="https://repositorio.ifsc.edu.br/bitstream/handle/123456789/1271/TCC%20Gabriel%20Schutz%20Morae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2.png"/><Relationship Id="rId4" Type="http://schemas.openxmlformats.org/officeDocument/2006/relationships/hyperlink" Target="https://www.flaticon.com/br/icones" TargetMode="External"/><Relationship Id="rId5" Type="http://schemas.openxmlformats.org/officeDocument/2006/relationships/hyperlink" Target="https://aluno.escoladigital.pr.gov.br/robotica/aulas/educaciona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1.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hyperlink" Target="https://www.flaticon.com/br/icone-gratis/termometro_2522680?term=termometro&amp;page=1&amp;position=16&amp;origin=search&amp;related_id=2522680" TargetMode="External"/><Relationship Id="rId5"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8.png"/><Relationship Id="rId4" Type="http://schemas.openxmlformats.org/officeDocument/2006/relationships/hyperlink" Target="https://aluno.escoladigital.pr.gov.br/robotica/aulas/educaciona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9.png"/><Relationship Id="rId4" Type="http://schemas.openxmlformats.org/officeDocument/2006/relationships/image" Target="../media/image17.png"/><Relationship Id="rId5" Type="http://schemas.openxmlformats.org/officeDocument/2006/relationships/hyperlink" Target="https://eb.ct.ufrn.br/wp-content/uploads/2019/03/Amauri-Junior.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52400" y="152400"/>
            <a:ext cx="8700319" cy="483870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pic>
        <p:nvPicPr>
          <p:cNvPr id="120" name="Google Shape;120;p22"/>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21" name="Google Shape;121;p22"/>
          <p:cNvSpPr txBox="1"/>
          <p:nvPr/>
        </p:nvSpPr>
        <p:spPr>
          <a:xfrm>
            <a:off x="457150" y="1735925"/>
            <a:ext cx="8092800" cy="10482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O artigo “Sistema de monitoramento de temperatura e umidade”, apresenta propostas de controle de temperatura e umidade por condicionamento do ar em museus através do sistema desenvolvido para tal. Disponível em:</a:t>
            </a:r>
            <a:endParaRPr sz="1700">
              <a:solidFill>
                <a:schemeClr val="dk2"/>
              </a:solidFill>
            </a:endParaRPr>
          </a:p>
        </p:txBody>
      </p:sp>
      <p:pic>
        <p:nvPicPr>
          <p:cNvPr id="122" name="Google Shape;122;p22"/>
          <p:cNvPicPr preferRelativeResize="0"/>
          <p:nvPr/>
        </p:nvPicPr>
        <p:blipFill>
          <a:blip r:embed="rId4">
            <a:alphaModFix/>
          </a:blip>
          <a:stretch>
            <a:fillRect/>
          </a:stretch>
        </p:blipFill>
        <p:spPr>
          <a:xfrm>
            <a:off x="541700" y="2921199"/>
            <a:ext cx="1330350" cy="1327650"/>
          </a:xfrm>
          <a:prstGeom prst="rect">
            <a:avLst/>
          </a:prstGeom>
          <a:noFill/>
          <a:ln>
            <a:noFill/>
          </a:ln>
        </p:spPr>
      </p:pic>
      <p:sp>
        <p:nvSpPr>
          <p:cNvPr id="123" name="Google Shape;123;p22"/>
          <p:cNvSpPr txBox="1"/>
          <p:nvPr/>
        </p:nvSpPr>
        <p:spPr>
          <a:xfrm>
            <a:off x="2049550" y="3290275"/>
            <a:ext cx="6156600" cy="33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BR" u="sng">
                <a:solidFill>
                  <a:schemeClr val="hlink"/>
                </a:solidFill>
                <a:hlinkClick r:id="rId5"/>
              </a:rPr>
              <a:t>http://professor.ufop.br/sites/default/files/cocota/files/eneca_2005_smtu.pdf</a:t>
            </a:r>
            <a:r>
              <a:rPr lang="pt-BR"/>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pic>
        <p:nvPicPr>
          <p:cNvPr id="128" name="Google Shape;128;p23"/>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29" name="Google Shape;129;p23"/>
          <p:cNvSpPr txBox="1"/>
          <p:nvPr/>
        </p:nvSpPr>
        <p:spPr>
          <a:xfrm>
            <a:off x="192875" y="1735925"/>
            <a:ext cx="8964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30" name="Google Shape;130;p23"/>
          <p:cNvSpPr txBox="1"/>
          <p:nvPr/>
        </p:nvSpPr>
        <p:spPr>
          <a:xfrm>
            <a:off x="471150" y="1366375"/>
            <a:ext cx="8079000" cy="1892400"/>
          </a:xfrm>
          <a:prstGeom prst="rect">
            <a:avLst/>
          </a:prstGeom>
          <a:noFill/>
          <a:ln>
            <a:noFill/>
          </a:ln>
        </p:spPr>
        <p:txBody>
          <a:bodyPr anchorCtr="0" anchor="t" bIns="91425" lIns="91425" spcFirstLastPara="1" rIns="91425" wrap="square" tIns="91425">
            <a:noAutofit/>
          </a:bodyPr>
          <a:lstStyle/>
          <a:p>
            <a:pPr indent="457200" lvl="0" marL="0" rtl="0" algn="just">
              <a:lnSpc>
                <a:spcPct val="115000"/>
              </a:lnSpc>
              <a:spcBef>
                <a:spcPts val="0"/>
              </a:spcBef>
              <a:spcAft>
                <a:spcPts val="0"/>
              </a:spcAft>
              <a:buNone/>
            </a:pPr>
            <a:r>
              <a:rPr lang="pt-BR" sz="1700">
                <a:solidFill>
                  <a:schemeClr val="dk2"/>
                </a:solidFill>
              </a:rPr>
              <a:t>O TCC “Sistema supervisório para monitoramento de temperatura e umidade em laboratório de metrologia”, descreve os passos para desenvolvimento e implantação de um sistema supervisório para monitoramento e análise de temperatura e umidade, empregando o conceito de Internet das Coisas em laboratório de metrologia. Confira em:</a:t>
            </a:r>
            <a:endParaRPr sz="1700">
              <a:solidFill>
                <a:schemeClr val="dk2"/>
              </a:solidFill>
            </a:endParaRPr>
          </a:p>
        </p:txBody>
      </p:sp>
      <p:pic>
        <p:nvPicPr>
          <p:cNvPr id="131" name="Google Shape;131;p23"/>
          <p:cNvPicPr preferRelativeResize="0"/>
          <p:nvPr/>
        </p:nvPicPr>
        <p:blipFill>
          <a:blip r:embed="rId4">
            <a:alphaModFix/>
          </a:blip>
          <a:stretch>
            <a:fillRect/>
          </a:stretch>
        </p:blipFill>
        <p:spPr>
          <a:xfrm>
            <a:off x="546625" y="3258767"/>
            <a:ext cx="1290900" cy="1294375"/>
          </a:xfrm>
          <a:prstGeom prst="rect">
            <a:avLst/>
          </a:prstGeom>
          <a:noFill/>
          <a:ln>
            <a:noFill/>
          </a:ln>
        </p:spPr>
      </p:pic>
      <p:sp>
        <p:nvSpPr>
          <p:cNvPr id="132" name="Google Shape;132;p23"/>
          <p:cNvSpPr txBox="1"/>
          <p:nvPr/>
        </p:nvSpPr>
        <p:spPr>
          <a:xfrm>
            <a:off x="2026000" y="3619313"/>
            <a:ext cx="6297900" cy="5733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pt-BR" u="sng">
                <a:solidFill>
                  <a:schemeClr val="hlink"/>
                </a:solidFill>
                <a:hlinkClick r:id="rId5"/>
              </a:rPr>
              <a:t>https://repositorio.ifsc.edu.br/bitstream/handle/123456789/1271/TCC%20Gabriel%20Schutz%20Moraes.pdf</a:t>
            </a:r>
            <a:r>
              <a:rPr lang="pt-BR"/>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pic>
        <p:nvPicPr>
          <p:cNvPr id="137" name="Google Shape;137;p24"/>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38" name="Google Shape;138;p24"/>
          <p:cNvSpPr txBox="1"/>
          <p:nvPr/>
        </p:nvSpPr>
        <p:spPr>
          <a:xfrm>
            <a:off x="207175" y="1414475"/>
            <a:ext cx="8937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39" name="Google Shape;139;p24"/>
          <p:cNvSpPr txBox="1"/>
          <p:nvPr/>
        </p:nvSpPr>
        <p:spPr>
          <a:xfrm>
            <a:off x="479025" y="1413475"/>
            <a:ext cx="8070900" cy="1240800"/>
          </a:xfrm>
          <a:prstGeom prst="rect">
            <a:avLst/>
          </a:prstGeom>
          <a:noFill/>
          <a:ln>
            <a:noFill/>
          </a:ln>
        </p:spPr>
        <p:txBody>
          <a:bodyPr anchorCtr="0" anchor="t" bIns="91425" lIns="91425" spcFirstLastPara="1" rIns="91425" wrap="square" tIns="91425">
            <a:noAutofit/>
          </a:bodyPr>
          <a:lstStyle/>
          <a:p>
            <a:pPr indent="457200" lvl="0" marL="0" rtl="0" algn="just">
              <a:lnSpc>
                <a:spcPct val="115000"/>
              </a:lnSpc>
              <a:spcBef>
                <a:spcPts val="0"/>
              </a:spcBef>
              <a:spcAft>
                <a:spcPts val="0"/>
              </a:spcAft>
              <a:buNone/>
            </a:pPr>
            <a:r>
              <a:rPr lang="pt-BR" sz="1700">
                <a:solidFill>
                  <a:schemeClr val="dk2"/>
                </a:solidFill>
              </a:rPr>
              <a:t>1. Que tal adicionar um Buzzer e criar um sistema de monitoramento sonoro de alerta, caso a temperatura ultrapasse a mínima ou máxima determinada?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2. Adicione um botão (Push Button) e programe-o, para que ao ser pressionado, alterne a exibição de Celsius para Fahrenheit.</a:t>
            </a:r>
            <a:endParaRPr sz="1700">
              <a:solidFill>
                <a:schemeClr val="dk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pic>
        <p:nvPicPr>
          <p:cNvPr id="144" name="Google Shape;144;p25"/>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45" name="Google Shape;145;p25"/>
          <p:cNvSpPr txBox="1"/>
          <p:nvPr/>
        </p:nvSpPr>
        <p:spPr>
          <a:xfrm>
            <a:off x="185750" y="1793075"/>
            <a:ext cx="8958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46" name="Google Shape;146;p25"/>
          <p:cNvSpPr txBox="1"/>
          <p:nvPr/>
        </p:nvSpPr>
        <p:spPr>
          <a:xfrm>
            <a:off x="455450" y="941450"/>
            <a:ext cx="8094600" cy="3871500"/>
          </a:xfrm>
          <a:prstGeom prst="rect">
            <a:avLst/>
          </a:prstGeom>
          <a:noFill/>
          <a:ln>
            <a:noFill/>
          </a:ln>
        </p:spPr>
        <p:txBody>
          <a:bodyPr anchorCtr="0" anchor="t" bIns="91425" lIns="91425" spcFirstLastPara="1" rIns="91425" wrap="square" tIns="91425">
            <a:noAutofit/>
          </a:bodyPr>
          <a:lstStyle/>
          <a:p>
            <a:pPr indent="457200" lvl="0" marL="0" rtl="0" algn="just">
              <a:lnSpc>
                <a:spcPct val="115000"/>
              </a:lnSpc>
              <a:spcBef>
                <a:spcPts val="0"/>
              </a:spcBef>
              <a:spcAft>
                <a:spcPts val="0"/>
              </a:spcAft>
              <a:buNone/>
            </a:pPr>
            <a:r>
              <a:rPr lang="pt-BR" sz="1700">
                <a:solidFill>
                  <a:schemeClr val="dk2"/>
                </a:solidFill>
              </a:rPr>
              <a:t>a. Confira, compartilhando seu projeto com os demais colegas, se o objetivo foi alcançado;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b. Analise seu projeto desenvolvido, de modo a atender aos requisitos para funcionamento de um termômetro digital; </a:t>
            </a:r>
            <a:endParaRPr sz="1700">
              <a:solidFill>
                <a:schemeClr val="dk2"/>
              </a:solidFill>
            </a:endParaRPr>
          </a:p>
          <a:p>
            <a:pPr indent="457200" lvl="0" marL="457200" rtl="0" algn="just">
              <a:lnSpc>
                <a:spcPct val="115000"/>
              </a:lnSpc>
              <a:spcBef>
                <a:spcPts val="0"/>
              </a:spcBef>
              <a:spcAft>
                <a:spcPts val="0"/>
              </a:spcAft>
              <a:buNone/>
            </a:pPr>
            <a:r>
              <a:rPr lang="pt-BR" sz="1700">
                <a:solidFill>
                  <a:schemeClr val="dk2"/>
                </a:solidFill>
              </a:rPr>
              <a:t>c. Reflita se as seguintes situações ocorreram:  </a:t>
            </a:r>
            <a:endParaRPr sz="1700">
              <a:solidFill>
                <a:schemeClr val="dk2"/>
              </a:solidFill>
            </a:endParaRPr>
          </a:p>
          <a:p>
            <a:pPr indent="0" lvl="0" marL="914400" rtl="0" algn="just">
              <a:lnSpc>
                <a:spcPct val="115000"/>
              </a:lnSpc>
              <a:spcBef>
                <a:spcPts val="0"/>
              </a:spcBef>
              <a:spcAft>
                <a:spcPts val="0"/>
              </a:spcAft>
              <a:buNone/>
            </a:pPr>
            <a:r>
              <a:rPr lang="pt-BR" sz="1700">
                <a:solidFill>
                  <a:schemeClr val="dk2"/>
                </a:solidFill>
              </a:rPr>
              <a:t>i. Colaboração e Cooperação: você e os membros de sua equipe interagiram entre si, compartilhando ideias que promoveram a aprendizagem e o desenvolvimento deste projeto?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ii. Pensamento Crítico e Resolução de Problemas: você conseguiu identificar os problemas, analisar informações e tomar decisões de modo a contribuir para o projeto desenvolvido?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d. Reúna todos os componentes utilizados nesta aula e os organize novamente, junto aos demais, no kit de robótica. </a:t>
            </a:r>
            <a:endParaRPr sz="1700">
              <a:solidFill>
                <a:schemeClr val="dk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pic>
        <p:nvPicPr>
          <p:cNvPr id="151" name="Google Shape;151;p26"/>
          <p:cNvPicPr preferRelativeResize="0"/>
          <p:nvPr/>
        </p:nvPicPr>
        <p:blipFill>
          <a:blip r:embed="rId3">
            <a:alphaModFix/>
          </a:blip>
          <a:stretch>
            <a:fillRect/>
          </a:stretch>
        </p:blipFill>
        <p:spPr>
          <a:xfrm>
            <a:off x="488625" y="0"/>
            <a:ext cx="8700319" cy="4838703"/>
          </a:xfrm>
          <a:prstGeom prst="rect">
            <a:avLst/>
          </a:prstGeom>
          <a:noFill/>
          <a:ln>
            <a:noFill/>
          </a:ln>
        </p:spPr>
      </p:pic>
      <p:sp>
        <p:nvSpPr>
          <p:cNvPr id="152" name="Google Shape;152;p26"/>
          <p:cNvSpPr txBox="1"/>
          <p:nvPr/>
        </p:nvSpPr>
        <p:spPr>
          <a:xfrm>
            <a:off x="457200" y="1024475"/>
            <a:ext cx="8092800" cy="30168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sz="1700">
              <a:solidFill>
                <a:srgbClr val="595959"/>
              </a:solidFill>
            </a:endParaRPr>
          </a:p>
          <a:p>
            <a:pPr indent="0" lvl="0" marL="0" rtl="0" algn="just">
              <a:spcBef>
                <a:spcPts val="0"/>
              </a:spcBef>
              <a:spcAft>
                <a:spcPts val="0"/>
              </a:spcAft>
              <a:buNone/>
            </a:pPr>
            <a:r>
              <a:rPr lang="pt-BR" sz="1700">
                <a:solidFill>
                  <a:schemeClr val="dk2"/>
                </a:solidFill>
              </a:rPr>
              <a:t>Flaticon. </a:t>
            </a:r>
            <a:r>
              <a:rPr b="1" lang="pt-BR" sz="1700">
                <a:solidFill>
                  <a:schemeClr val="dk2"/>
                </a:solidFill>
              </a:rPr>
              <a:t>Ícones</a:t>
            </a:r>
            <a:r>
              <a:rPr lang="pt-BR" sz="1700">
                <a:solidFill>
                  <a:schemeClr val="dk2"/>
                </a:solidFill>
              </a:rPr>
              <a:t>. Disponível em: </a:t>
            </a:r>
            <a:r>
              <a:rPr lang="pt-BR" sz="1700" u="sng">
                <a:solidFill>
                  <a:schemeClr val="accent5"/>
                </a:solidFill>
                <a:hlinkClick r:id="rId4">
                  <a:extLst>
                    <a:ext uri="{A12FA001-AC4F-418D-AE19-62706E023703}">
                      <ahyp:hlinkClr val="tx"/>
                    </a:ext>
                  </a:extLst>
                </a:hlinkClick>
              </a:rPr>
              <a:t>https://www.flaticon.com/br/icones</a:t>
            </a:r>
            <a:r>
              <a:rPr lang="pt-BR" sz="1700">
                <a:solidFill>
                  <a:schemeClr val="dk2"/>
                </a:solidFill>
              </a:rPr>
              <a:t>. Acesso em: 17 jul. 2023.</a:t>
            </a:r>
            <a:endParaRPr sz="1700">
              <a:solidFill>
                <a:schemeClr val="dk2"/>
              </a:solidFill>
            </a:endParaRPr>
          </a:p>
          <a:p>
            <a:pPr indent="0" lvl="0" marL="0" rtl="0" algn="just">
              <a:spcBef>
                <a:spcPts val="0"/>
              </a:spcBef>
              <a:spcAft>
                <a:spcPts val="0"/>
              </a:spcAft>
              <a:buClr>
                <a:schemeClr val="dk1"/>
              </a:buClr>
              <a:buSzPts val="1100"/>
              <a:buFont typeface="Arial"/>
              <a:buNone/>
            </a:pPr>
            <a:r>
              <a:t/>
            </a:r>
            <a:endParaRPr sz="1700">
              <a:solidFill>
                <a:schemeClr val="dk2"/>
              </a:solidFill>
            </a:endParaRPr>
          </a:p>
          <a:p>
            <a:pPr indent="0" lvl="0" marL="0" rtl="0" algn="just">
              <a:spcBef>
                <a:spcPts val="0"/>
              </a:spcBef>
              <a:spcAft>
                <a:spcPts val="0"/>
              </a:spcAft>
              <a:buClr>
                <a:srgbClr val="000000"/>
              </a:buClr>
              <a:buSzPts val="1100"/>
              <a:buFont typeface="Arial"/>
              <a:buNone/>
            </a:pPr>
            <a:r>
              <a:rPr lang="pt-BR" sz="1700">
                <a:solidFill>
                  <a:srgbClr val="595959"/>
                </a:solidFill>
              </a:rPr>
              <a:t>PARANÁ. Secretaria Estadual de Educação do Estado do Paraná (SEED/PR). Diretoria de Tecnologias de Informação (DTI). Coordenação de Tecnologias Educacionais. (CTE). Robótica Educacional - Módulo 2. </a:t>
            </a:r>
            <a:r>
              <a:rPr b="1" lang="pt-BR" sz="1700">
                <a:solidFill>
                  <a:srgbClr val="595959"/>
                </a:solidFill>
              </a:rPr>
              <a:t>Aula 25 - </a:t>
            </a:r>
            <a:r>
              <a:rPr b="1" lang="pt-BR" sz="1700">
                <a:solidFill>
                  <a:srgbClr val="595959"/>
                </a:solidFill>
              </a:rPr>
              <a:t>Termômetro</a:t>
            </a:r>
            <a:r>
              <a:rPr b="1" lang="pt-BR" sz="1700">
                <a:solidFill>
                  <a:srgbClr val="595959"/>
                </a:solidFill>
              </a:rPr>
              <a:t> digital. </a:t>
            </a:r>
            <a:r>
              <a:rPr lang="pt-BR" sz="1700">
                <a:solidFill>
                  <a:srgbClr val="595959"/>
                </a:solidFill>
              </a:rPr>
              <a:t>Disponível em: </a:t>
            </a:r>
            <a:r>
              <a:rPr lang="pt-BR" sz="1700" u="sng">
                <a:solidFill>
                  <a:srgbClr val="0097A7"/>
                </a:solidFill>
                <a:hlinkClick r:id="rId5">
                  <a:extLst>
                    <a:ext uri="{A12FA001-AC4F-418D-AE19-62706E023703}">
                      <ahyp:hlinkClr val="tx"/>
                    </a:ext>
                  </a:extLst>
                </a:hlinkClick>
              </a:rPr>
              <a:t>https://aluno.escoladigital.pr.gov.br/robotica/aulas/educacional</a:t>
            </a:r>
            <a:r>
              <a:rPr lang="pt-BR" sz="1700">
                <a:solidFill>
                  <a:srgbClr val="595959"/>
                </a:solidFill>
              </a:rPr>
              <a:t>  Acesso em:  02 mai. 2023</a:t>
            </a:r>
            <a:r>
              <a:rPr lang="pt-BR" sz="1700">
                <a:solidFill>
                  <a:srgbClr val="000000"/>
                </a:solidFill>
              </a:rPr>
              <a:t>.</a:t>
            </a:r>
            <a:endParaRPr sz="1700">
              <a:solidFill>
                <a:srgbClr val="595959"/>
              </a:solidFill>
            </a:endParaRPr>
          </a:p>
          <a:p>
            <a:pPr indent="0" lvl="0" marL="0" rtl="0" algn="just">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pic>
        <p:nvPicPr>
          <p:cNvPr id="157" name="Google Shape;157;p27"/>
          <p:cNvPicPr preferRelativeResize="0"/>
          <p:nvPr/>
        </p:nvPicPr>
        <p:blipFill>
          <a:blip r:embed="rId3">
            <a:alphaModFix/>
          </a:blip>
          <a:stretch>
            <a:fillRect/>
          </a:stretch>
        </p:blipFill>
        <p:spPr>
          <a:xfrm>
            <a:off x="152400" y="152400"/>
            <a:ext cx="8700319" cy="483870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pic>
        <p:nvPicPr>
          <p:cNvPr id="59" name="Google Shape;59;p14"/>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60" name="Google Shape;60;p14"/>
          <p:cNvSpPr txBox="1"/>
          <p:nvPr/>
        </p:nvSpPr>
        <p:spPr>
          <a:xfrm>
            <a:off x="3745500" y="1528650"/>
            <a:ext cx="4804500" cy="31545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None/>
            </a:pPr>
            <a:r>
              <a:rPr lang="pt-BR" sz="1700">
                <a:solidFill>
                  <a:schemeClr val="dk2"/>
                </a:solidFill>
              </a:rPr>
              <a:t>Já imaginou desenvolver um sistema que ajude monitorar ambientes que necessitem do controle de temperatura e umidade como salas de hospitais, clínicas ou laboratórios? </a:t>
            </a:r>
            <a:endParaRPr sz="1700">
              <a:solidFill>
                <a:schemeClr val="dk2"/>
              </a:solidFill>
            </a:endParaRPr>
          </a:p>
          <a:p>
            <a:pPr indent="457200" lvl="0" marL="0" rtl="0" algn="just">
              <a:lnSpc>
                <a:spcPct val="115000"/>
              </a:lnSpc>
              <a:spcBef>
                <a:spcPts val="0"/>
              </a:spcBef>
              <a:spcAft>
                <a:spcPts val="0"/>
              </a:spcAft>
              <a:buNone/>
            </a:pPr>
            <a:r>
              <a:rPr lang="pt-BR" sz="1700">
                <a:solidFill>
                  <a:schemeClr val="dk2"/>
                </a:solidFill>
              </a:rPr>
              <a:t>Conforme estudamos o Sensor de Temperatura e Umidade, é uma opção fácil e acessível para esta medição, combinado com o Display LCD 16x2 é possível o desenvolvimento de um termômetro digital de baixo custo.  </a:t>
            </a:r>
            <a:endParaRPr sz="1700">
              <a:solidFill>
                <a:schemeClr val="dk2"/>
              </a:solidFill>
            </a:endParaRPr>
          </a:p>
          <a:p>
            <a:pPr indent="0" lvl="0" marL="0" rtl="0" algn="just">
              <a:lnSpc>
                <a:spcPct val="115000"/>
              </a:lnSpc>
              <a:spcBef>
                <a:spcPts val="0"/>
              </a:spcBef>
              <a:spcAft>
                <a:spcPts val="0"/>
              </a:spcAft>
              <a:buNone/>
            </a:pPr>
            <a:r>
              <a:t/>
            </a:r>
            <a:endParaRPr sz="1700">
              <a:solidFill>
                <a:schemeClr val="dk2"/>
              </a:solidFill>
            </a:endParaRPr>
          </a:p>
        </p:txBody>
      </p:sp>
      <p:pic>
        <p:nvPicPr>
          <p:cNvPr id="61" name="Google Shape;61;p14"/>
          <p:cNvPicPr preferRelativeResize="0"/>
          <p:nvPr/>
        </p:nvPicPr>
        <p:blipFill>
          <a:blip r:embed="rId4">
            <a:alphaModFix/>
          </a:blip>
          <a:stretch>
            <a:fillRect/>
          </a:stretch>
        </p:blipFill>
        <p:spPr>
          <a:xfrm>
            <a:off x="457200" y="2230150"/>
            <a:ext cx="2386925" cy="2568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pic>
        <p:nvPicPr>
          <p:cNvPr id="66" name="Google Shape;66;p15"/>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67" name="Google Shape;67;p15"/>
          <p:cNvSpPr txBox="1"/>
          <p:nvPr/>
        </p:nvSpPr>
        <p:spPr>
          <a:xfrm>
            <a:off x="185750" y="1871675"/>
            <a:ext cx="8971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68" name="Google Shape;68;p15"/>
          <p:cNvPicPr preferRelativeResize="0"/>
          <p:nvPr/>
        </p:nvPicPr>
        <p:blipFill>
          <a:blip r:embed="rId4">
            <a:alphaModFix/>
          </a:blip>
          <a:stretch>
            <a:fillRect/>
          </a:stretch>
        </p:blipFill>
        <p:spPr>
          <a:xfrm>
            <a:off x="6496875" y="2190900"/>
            <a:ext cx="2015400" cy="2799975"/>
          </a:xfrm>
          <a:prstGeom prst="rect">
            <a:avLst/>
          </a:prstGeom>
          <a:noFill/>
          <a:ln>
            <a:noFill/>
          </a:ln>
        </p:spPr>
      </p:pic>
      <p:sp>
        <p:nvSpPr>
          <p:cNvPr id="69" name="Google Shape;69;p15"/>
          <p:cNvSpPr txBox="1"/>
          <p:nvPr/>
        </p:nvSpPr>
        <p:spPr>
          <a:xfrm>
            <a:off x="471150" y="2124300"/>
            <a:ext cx="5567700" cy="1491900"/>
          </a:xfrm>
          <a:prstGeom prst="rect">
            <a:avLst/>
          </a:prstGeom>
          <a:noFill/>
          <a:ln>
            <a:noFill/>
          </a:ln>
        </p:spPr>
        <p:txBody>
          <a:bodyPr anchorCtr="0" anchor="t" bIns="91425" lIns="91425" spcFirstLastPara="1" rIns="91425" wrap="square" tIns="91425">
            <a:noAutofit/>
          </a:bodyPr>
          <a:lstStyle/>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Retomar a utilização dos componentes eletrônicos Display LCD 16x2 e Sensor de Umidade e Temperatura DHT11;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Criar o protótipo de um termômetro digital;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Conhecer a evolução dos termômetros.</a:t>
            </a:r>
            <a:endParaRPr sz="17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pic>
        <p:nvPicPr>
          <p:cNvPr id="74" name="Google Shape;74;p16"/>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75" name="Google Shape;75;p16"/>
          <p:cNvSpPr txBox="1"/>
          <p:nvPr/>
        </p:nvSpPr>
        <p:spPr>
          <a:xfrm>
            <a:off x="3729050" y="2035975"/>
            <a:ext cx="5415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pic>
        <p:nvPicPr>
          <p:cNvPr id="76" name="Google Shape;76;p16"/>
          <p:cNvPicPr preferRelativeResize="0"/>
          <p:nvPr/>
        </p:nvPicPr>
        <p:blipFill>
          <a:blip r:embed="rId4">
            <a:alphaModFix/>
          </a:blip>
          <a:stretch>
            <a:fillRect/>
          </a:stretch>
        </p:blipFill>
        <p:spPr>
          <a:xfrm>
            <a:off x="547399" y="1771651"/>
            <a:ext cx="2513461" cy="2783700"/>
          </a:xfrm>
          <a:prstGeom prst="rect">
            <a:avLst/>
          </a:prstGeom>
          <a:noFill/>
          <a:ln>
            <a:noFill/>
          </a:ln>
        </p:spPr>
      </p:pic>
      <p:sp>
        <p:nvSpPr>
          <p:cNvPr id="77" name="Google Shape;77;p16"/>
          <p:cNvSpPr txBox="1"/>
          <p:nvPr/>
        </p:nvSpPr>
        <p:spPr>
          <a:xfrm>
            <a:off x="4468175" y="1510900"/>
            <a:ext cx="4081800" cy="3533700"/>
          </a:xfrm>
          <a:prstGeom prst="rect">
            <a:avLst/>
          </a:prstGeom>
          <a:noFill/>
          <a:ln>
            <a:noFill/>
          </a:ln>
        </p:spPr>
        <p:txBody>
          <a:bodyPr anchorCtr="0" anchor="t" bIns="91425" lIns="91425" spcFirstLastPara="1" rIns="91425" wrap="square" tIns="91425">
            <a:noAutofit/>
          </a:bodyPr>
          <a:lstStyle/>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01 Placa Arduino Uno R3;</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01 Cabo USB;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01 Protoboard;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01 Sensor de Umidade DHT11;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15 Jumpers Macho-Macho;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01 Resistor 4,7 KΩ;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01 Display LCD 16x2;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01 Potenciômetro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01 Notebook; </a:t>
            </a:r>
            <a:endParaRPr sz="1700">
              <a:solidFill>
                <a:schemeClr val="dk2"/>
              </a:solidFill>
            </a:endParaRPr>
          </a:p>
          <a:p>
            <a:pPr indent="-336550" lvl="0" marL="457200" rtl="0" algn="just">
              <a:lnSpc>
                <a:spcPct val="115000"/>
              </a:lnSpc>
              <a:spcBef>
                <a:spcPts val="0"/>
              </a:spcBef>
              <a:spcAft>
                <a:spcPts val="0"/>
              </a:spcAft>
              <a:buClr>
                <a:schemeClr val="dk2"/>
              </a:buClr>
              <a:buSzPts val="1700"/>
              <a:buChar char="●"/>
            </a:pPr>
            <a:r>
              <a:rPr lang="pt-BR" sz="1700">
                <a:solidFill>
                  <a:schemeClr val="dk2"/>
                </a:solidFill>
              </a:rPr>
              <a:t>Software Arduino IDE.</a:t>
            </a:r>
            <a:endParaRPr sz="17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pic>
        <p:nvPicPr>
          <p:cNvPr id="82" name="Google Shape;82;p17"/>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83" name="Google Shape;83;p17"/>
          <p:cNvSpPr txBox="1"/>
          <p:nvPr/>
        </p:nvSpPr>
        <p:spPr>
          <a:xfrm>
            <a:off x="221450" y="1814525"/>
            <a:ext cx="8922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84" name="Google Shape;84;p17"/>
          <p:cNvSpPr txBox="1"/>
          <p:nvPr/>
        </p:nvSpPr>
        <p:spPr>
          <a:xfrm>
            <a:off x="-1387000" y="1979375"/>
            <a:ext cx="4659600" cy="4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7"/>
          <p:cNvSpPr txBox="1"/>
          <p:nvPr/>
        </p:nvSpPr>
        <p:spPr>
          <a:xfrm>
            <a:off x="484000" y="1712100"/>
            <a:ext cx="8033100" cy="2355000"/>
          </a:xfrm>
          <a:prstGeom prst="rect">
            <a:avLst/>
          </a:prstGeom>
          <a:noFill/>
          <a:ln>
            <a:noFill/>
          </a:ln>
        </p:spPr>
        <p:txBody>
          <a:bodyPr anchorCtr="0" anchor="t" bIns="91425" lIns="91425" spcFirstLastPara="1" rIns="91425" wrap="square" tIns="91425">
            <a:noAutofit/>
          </a:bodyPr>
          <a:lstStyle/>
          <a:p>
            <a:pPr indent="457200" lvl="0" marL="0" rtl="0" algn="just">
              <a:lnSpc>
                <a:spcPct val="115000"/>
              </a:lnSpc>
              <a:spcBef>
                <a:spcPts val="0"/>
              </a:spcBef>
              <a:spcAft>
                <a:spcPts val="0"/>
              </a:spcAft>
              <a:buNone/>
            </a:pPr>
            <a:r>
              <a:rPr lang="pt-BR" sz="1700">
                <a:solidFill>
                  <a:schemeClr val="dk2"/>
                </a:solidFill>
              </a:rPr>
              <a:t>A temperatura tem efeito direto sobre os materiais, na medida em que provocam dilatações em equipamentos que contém, em sua estrutura, componentes como os metais, por exemplo. Assim, como a umidade gera oxidação em instrumentos causando danos, aumentando as despesas com a manutenção desses. Portanto, é importante ter controle de temperatura e umidade de ambientes para prevenir desgastes e diminuir os gastos com reparação em lugares que comportam estes tipos de equipamentos. </a:t>
            </a:r>
            <a:endParaRPr sz="1700">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18"/>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91" name="Google Shape;91;p18"/>
          <p:cNvSpPr txBox="1"/>
          <p:nvPr/>
        </p:nvSpPr>
        <p:spPr>
          <a:xfrm>
            <a:off x="221450" y="1814525"/>
            <a:ext cx="8922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92" name="Google Shape;92;p18"/>
          <p:cNvSpPr txBox="1"/>
          <p:nvPr/>
        </p:nvSpPr>
        <p:spPr>
          <a:xfrm>
            <a:off x="476775" y="1539125"/>
            <a:ext cx="4541100" cy="3066300"/>
          </a:xfrm>
          <a:prstGeom prst="rect">
            <a:avLst/>
          </a:prstGeom>
          <a:noFill/>
          <a:ln>
            <a:noFill/>
          </a:ln>
        </p:spPr>
        <p:txBody>
          <a:bodyPr anchorCtr="0" anchor="t" bIns="91425" lIns="91425" spcFirstLastPara="1" rIns="91425" wrap="square" tIns="91425">
            <a:noAutofit/>
          </a:bodyPr>
          <a:lstStyle/>
          <a:p>
            <a:pPr indent="457200" lvl="0" marL="0" rtl="0" algn="just">
              <a:lnSpc>
                <a:spcPct val="115000"/>
              </a:lnSpc>
              <a:spcBef>
                <a:spcPts val="0"/>
              </a:spcBef>
              <a:spcAft>
                <a:spcPts val="0"/>
              </a:spcAft>
              <a:buNone/>
            </a:pPr>
            <a:r>
              <a:rPr lang="pt-BR" sz="1700">
                <a:solidFill>
                  <a:schemeClr val="dk2"/>
                </a:solidFill>
              </a:rPr>
              <a:t>O termômetro digital pode ter várias aplicações, como monitoramento de câmaras frias, de salas de servidores, laboratório, salas com ambientes com equipamentos, incubadora neonatal, bancos de sangue, museus, indústria têxtil, alimentícia, fabricação de papel, armazenamento, farmacêutica, entre outras. </a:t>
            </a:r>
            <a:endParaRPr sz="1700">
              <a:solidFill>
                <a:schemeClr val="dk2"/>
              </a:solidFill>
            </a:endParaRPr>
          </a:p>
        </p:txBody>
      </p:sp>
      <p:pic>
        <p:nvPicPr>
          <p:cNvPr id="93" name="Google Shape;93;p18">
            <a:hlinkClick r:id="rId4"/>
          </p:cNvPr>
          <p:cNvPicPr preferRelativeResize="0"/>
          <p:nvPr/>
        </p:nvPicPr>
        <p:blipFill>
          <a:blip r:embed="rId5">
            <a:alphaModFix/>
          </a:blip>
          <a:stretch>
            <a:fillRect/>
          </a:stretch>
        </p:blipFill>
        <p:spPr>
          <a:xfrm>
            <a:off x="6688900" y="2214725"/>
            <a:ext cx="1562700" cy="1562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id="98" name="Google Shape;98;p19"/>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99" name="Google Shape;99;p19"/>
          <p:cNvSpPr txBox="1"/>
          <p:nvPr/>
        </p:nvSpPr>
        <p:spPr>
          <a:xfrm>
            <a:off x="221450" y="1814525"/>
            <a:ext cx="8922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00" name="Google Shape;100;p19"/>
          <p:cNvSpPr txBox="1"/>
          <p:nvPr/>
        </p:nvSpPr>
        <p:spPr>
          <a:xfrm>
            <a:off x="520950" y="1843525"/>
            <a:ext cx="8102100" cy="1122600"/>
          </a:xfrm>
          <a:prstGeom prst="rect">
            <a:avLst/>
          </a:prstGeom>
          <a:noFill/>
          <a:ln>
            <a:noFill/>
          </a:ln>
        </p:spPr>
        <p:txBody>
          <a:bodyPr anchorCtr="0" anchor="t" bIns="91425" lIns="91425" spcFirstLastPara="1" rIns="91425" wrap="square" tIns="91425">
            <a:noAutofit/>
          </a:bodyPr>
          <a:lstStyle/>
          <a:p>
            <a:pPr indent="457200" lvl="0" marL="0" rtl="0" algn="just">
              <a:lnSpc>
                <a:spcPct val="115000"/>
              </a:lnSpc>
              <a:spcBef>
                <a:spcPts val="0"/>
              </a:spcBef>
              <a:spcAft>
                <a:spcPts val="0"/>
              </a:spcAft>
              <a:buNone/>
            </a:pPr>
            <a:r>
              <a:rPr lang="pt-BR" sz="1700">
                <a:solidFill>
                  <a:schemeClr val="dk2"/>
                </a:solidFill>
              </a:rPr>
              <a:t>Neste projeto, utilizaremos o Display LCD 16x2, dispositivo que exibirá o valor da temperatura e umidade do Sensor DHT11. Adicionaremos o Potenciômetro que regulará o contraste do Display LCD.</a:t>
            </a:r>
            <a:endParaRPr sz="17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pic>
        <p:nvPicPr>
          <p:cNvPr id="105" name="Google Shape;105;p20"/>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06" name="Google Shape;106;p20"/>
          <p:cNvSpPr txBox="1"/>
          <p:nvPr/>
        </p:nvSpPr>
        <p:spPr>
          <a:xfrm>
            <a:off x="443725" y="1835950"/>
            <a:ext cx="8106300" cy="1603800"/>
          </a:xfrm>
          <a:prstGeom prst="rect">
            <a:avLst/>
          </a:prstGeom>
          <a:noFill/>
          <a:ln>
            <a:noFill/>
          </a:ln>
        </p:spPr>
        <p:txBody>
          <a:bodyPr anchorCtr="0" anchor="t" bIns="91425" lIns="91425" spcFirstLastPara="1" rIns="91425" wrap="square" tIns="91425">
            <a:spAutoFit/>
          </a:bodyPr>
          <a:lstStyle/>
          <a:p>
            <a:pPr indent="457200" lvl="0" marL="0" rtl="0" algn="just">
              <a:lnSpc>
                <a:spcPct val="115000"/>
              </a:lnSpc>
              <a:spcBef>
                <a:spcPts val="0"/>
              </a:spcBef>
              <a:spcAft>
                <a:spcPts val="0"/>
              </a:spcAft>
              <a:buClr>
                <a:schemeClr val="dk1"/>
              </a:buClr>
              <a:buSzPts val="1100"/>
              <a:buFont typeface="Arial"/>
              <a:buNone/>
            </a:pPr>
            <a:r>
              <a:rPr lang="pt-BR" sz="1700">
                <a:solidFill>
                  <a:schemeClr val="dk2"/>
                </a:solidFill>
              </a:rPr>
              <a:t>Vamos ao nosso projeto!</a:t>
            </a:r>
            <a:endParaRPr sz="1700">
              <a:solidFill>
                <a:schemeClr val="dk2"/>
              </a:solidFill>
            </a:endParaRPr>
          </a:p>
          <a:p>
            <a:pPr indent="457200" lvl="0" marL="0" rtl="0" algn="just">
              <a:lnSpc>
                <a:spcPct val="115000"/>
              </a:lnSpc>
              <a:spcBef>
                <a:spcPts val="0"/>
              </a:spcBef>
              <a:spcAft>
                <a:spcPts val="0"/>
              </a:spcAft>
              <a:buClr>
                <a:schemeClr val="dk1"/>
              </a:buClr>
              <a:buSzPts val="1100"/>
              <a:buFont typeface="Arial"/>
              <a:buNone/>
            </a:pPr>
            <a:r>
              <a:t/>
            </a:r>
            <a:endParaRPr sz="1700">
              <a:solidFill>
                <a:schemeClr val="dk2"/>
              </a:solidFill>
            </a:endParaRPr>
          </a:p>
          <a:p>
            <a:pPr indent="457200" lvl="0" marL="0" rtl="0" algn="just">
              <a:lnSpc>
                <a:spcPct val="115000"/>
              </a:lnSpc>
              <a:spcBef>
                <a:spcPts val="0"/>
              </a:spcBef>
              <a:spcAft>
                <a:spcPts val="0"/>
              </a:spcAft>
              <a:buClr>
                <a:schemeClr val="dk1"/>
              </a:buClr>
              <a:buSzPts val="1100"/>
              <a:buFont typeface="Arial"/>
              <a:buNone/>
            </a:pPr>
            <a:r>
              <a:rPr lang="pt-BR" sz="1700">
                <a:solidFill>
                  <a:schemeClr val="dk2"/>
                </a:solidFill>
              </a:rPr>
              <a:t>Acesse o passo a passo da montagem e programação na</a:t>
            </a:r>
            <a:r>
              <a:rPr b="1" lang="pt-BR" sz="1700">
                <a:solidFill>
                  <a:schemeClr val="dk2"/>
                </a:solidFill>
              </a:rPr>
              <a:t> Aula 25 - Termômetro digital</a:t>
            </a:r>
            <a:r>
              <a:rPr lang="pt-BR" sz="1700">
                <a:solidFill>
                  <a:schemeClr val="dk2"/>
                </a:solidFill>
              </a:rPr>
              <a:t>, Módulo 2,  disponível em:</a:t>
            </a:r>
            <a:r>
              <a:rPr lang="pt-BR" sz="1700">
                <a:solidFill>
                  <a:schemeClr val="dk1"/>
                </a:solidFill>
              </a:rPr>
              <a:t> </a:t>
            </a:r>
            <a:r>
              <a:rPr lang="pt-BR" sz="1700" u="sng">
                <a:solidFill>
                  <a:schemeClr val="accent5"/>
                </a:solidFill>
                <a:hlinkClick r:id="rId4">
                  <a:extLst>
                    <a:ext uri="{A12FA001-AC4F-418D-AE19-62706E023703}">
                      <ahyp:hlinkClr val="tx"/>
                    </a:ext>
                  </a:extLst>
                </a:hlinkClick>
              </a:rPr>
              <a:t>Robótica Educacional</a:t>
            </a:r>
            <a:r>
              <a:rPr lang="pt-BR" sz="1700">
                <a:solidFill>
                  <a:schemeClr val="dk1"/>
                </a:solidFill>
              </a:rPr>
              <a:t>.</a:t>
            </a:r>
            <a:endParaRPr sz="17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id="111" name="Google Shape;111;p21"/>
          <p:cNvPicPr preferRelativeResize="0"/>
          <p:nvPr/>
        </p:nvPicPr>
        <p:blipFill>
          <a:blip r:embed="rId3">
            <a:alphaModFix/>
          </a:blip>
          <a:stretch>
            <a:fillRect/>
          </a:stretch>
        </p:blipFill>
        <p:spPr>
          <a:xfrm>
            <a:off x="457200" y="0"/>
            <a:ext cx="8700319" cy="4838703"/>
          </a:xfrm>
          <a:prstGeom prst="rect">
            <a:avLst/>
          </a:prstGeom>
          <a:noFill/>
          <a:ln>
            <a:noFill/>
          </a:ln>
        </p:spPr>
      </p:pic>
      <p:sp>
        <p:nvSpPr>
          <p:cNvPr id="112" name="Google Shape;112;p21"/>
          <p:cNvSpPr txBox="1"/>
          <p:nvPr/>
        </p:nvSpPr>
        <p:spPr>
          <a:xfrm>
            <a:off x="192875" y="1735925"/>
            <a:ext cx="8964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13" name="Google Shape;113;p21"/>
          <p:cNvSpPr txBox="1"/>
          <p:nvPr/>
        </p:nvSpPr>
        <p:spPr>
          <a:xfrm>
            <a:off x="463300" y="1216300"/>
            <a:ext cx="8086800" cy="1491900"/>
          </a:xfrm>
          <a:prstGeom prst="rect">
            <a:avLst/>
          </a:prstGeom>
          <a:noFill/>
          <a:ln>
            <a:noFill/>
          </a:ln>
        </p:spPr>
        <p:txBody>
          <a:bodyPr anchorCtr="0" anchor="t" bIns="91425" lIns="91425" spcFirstLastPara="1" rIns="91425" wrap="square" tIns="91425">
            <a:noAutofit/>
          </a:bodyPr>
          <a:lstStyle/>
          <a:p>
            <a:pPr indent="457200" lvl="0" marL="0" rtl="0" algn="just">
              <a:lnSpc>
                <a:spcPct val="115000"/>
              </a:lnSpc>
              <a:spcBef>
                <a:spcPts val="0"/>
              </a:spcBef>
              <a:spcAft>
                <a:spcPts val="0"/>
              </a:spcAft>
              <a:buNone/>
            </a:pPr>
            <a:r>
              <a:rPr lang="pt-BR" sz="1700">
                <a:solidFill>
                  <a:schemeClr val="dk2"/>
                </a:solidFill>
              </a:rPr>
              <a:t>O TCC “Sistema de monitoramento de ambientes com equipamentos de ressonância magnética”, relata o desenvolvimento de um sistema eletrônico que possa fazer o monitoramento da temperatura e umidade do ar da sala de máquinas da ressonância magnética. Confira em: </a:t>
            </a:r>
            <a:endParaRPr sz="1700">
              <a:solidFill>
                <a:schemeClr val="dk2"/>
              </a:solidFill>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pic>
        <p:nvPicPr>
          <p:cNvPr id="114" name="Google Shape;114;p21"/>
          <p:cNvPicPr preferRelativeResize="0"/>
          <p:nvPr/>
        </p:nvPicPr>
        <p:blipFill>
          <a:blip r:embed="rId4">
            <a:alphaModFix/>
          </a:blip>
          <a:stretch>
            <a:fillRect/>
          </a:stretch>
        </p:blipFill>
        <p:spPr>
          <a:xfrm>
            <a:off x="578323" y="2826950"/>
            <a:ext cx="1110000" cy="1107000"/>
          </a:xfrm>
          <a:prstGeom prst="rect">
            <a:avLst/>
          </a:prstGeom>
          <a:noFill/>
          <a:ln>
            <a:noFill/>
          </a:ln>
        </p:spPr>
      </p:pic>
      <p:sp>
        <p:nvSpPr>
          <p:cNvPr id="115" name="Google Shape;115;p21"/>
          <p:cNvSpPr txBox="1"/>
          <p:nvPr/>
        </p:nvSpPr>
        <p:spPr>
          <a:xfrm>
            <a:off x="1774700" y="3148925"/>
            <a:ext cx="6775200" cy="518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pt-BR" u="sng">
                <a:solidFill>
                  <a:schemeClr val="hlink"/>
                </a:solidFill>
                <a:hlinkClick r:id="rId5"/>
              </a:rPr>
              <a:t>https://eb.ct.ufrn.br/wp-content/uploads/2019/03/Amauri-Junior.pdf</a:t>
            </a:r>
            <a:r>
              <a:rPr lang="pt-BR"/>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