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386">
          <p15:clr>
            <a:srgbClr val="747775"/>
          </p15:clr>
        </p15:guide>
        <p15:guide id="2" pos="288">
          <p15:clr>
            <a:srgbClr val="747775"/>
          </p15:clr>
        </p15:guide>
        <p15:guide id="3" pos="283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386"/>
        <p:guide pos="288"/>
        <p:guide pos="28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e224c5ae3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e224c5ae3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e224c5ae3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e224c5ae3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e224c5ae3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e224c5ae3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e224c5ae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e224c5ae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e224c5ae3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e224c5ae3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e224c5ae3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e224c5ae3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e31823e26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e31823e26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224c5ae3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224c5ae3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59e4f27d2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59e4f27d2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9e4f27d26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59e4f27d2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59e4f27d2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59e4f27d2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e224c5ae3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e224c5ae3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hyperlink" Target="https://www.flaticon.com/br/icones" TargetMode="External"/><Relationship Id="rId5" Type="http://schemas.openxmlformats.org/officeDocument/2006/relationships/hyperlink" Target="https://aluno.escoladigital.pr.gov.br/robotica/aulas/educacional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hyperlink" Target="https://www.flaticon.com/br/icone-gratis/gas_2855899?term=g%C3%A1s&amp;related_id=2855899" TargetMode="External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hyperlink" Target="https://aluno.escoladigital.pr.gov.br/robotica/aulas/educacion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31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/>
          <p:nvPr/>
        </p:nvSpPr>
        <p:spPr>
          <a:xfrm>
            <a:off x="443850" y="1414475"/>
            <a:ext cx="8106300" cy="1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Que tal acrescentar um Display LCD 16x2 neste projeto para apresentar a intensidade de gás presente no ambiente? Para isso faça a adequação do programa para o projeto ganhar mais essa funcionalidade.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/>
        </p:nvSpPr>
        <p:spPr>
          <a:xfrm>
            <a:off x="185750" y="1793075"/>
            <a:ext cx="895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3"/>
          <p:cNvSpPr txBox="1"/>
          <p:nvPr/>
        </p:nvSpPr>
        <p:spPr>
          <a:xfrm>
            <a:off x="471150" y="989425"/>
            <a:ext cx="8079000" cy="3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a. Confira, compartilhando seu projeto com os demais colegas, se o objetivo foi alcançado;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b. Analise seu projeto desenvolvido, de modo a atender aos requisitos para funcionamento do sensor de chuva;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c. Reflita se as seguintes situações ocorreram: 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i. Colaboração e Cooperação: você e os membros de sua equipe interagiram entre si, compartilhando ideias que promoveram a aprendizagem e o desenvolvimento deste projeto? 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ii. Pensamento Crítico e Resolução de Problemas: você conseguiu identificar os problemas, analisar informações e tomar decisões de modo a contribuir para o projeto desenvolvido?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d. Reúna todos os componentes utilizados nesta aula e os organize novamente, junto aos demais, no kit de robótica.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605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/>
          <p:nvPr/>
        </p:nvSpPr>
        <p:spPr>
          <a:xfrm>
            <a:off x="457200" y="1024475"/>
            <a:ext cx="8092800" cy="27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Flaticon. </a:t>
            </a:r>
            <a:r>
              <a:rPr b="1" lang="pt-BR" sz="1700">
                <a:solidFill>
                  <a:schemeClr val="dk2"/>
                </a:solidFill>
              </a:rPr>
              <a:t>Ícones</a:t>
            </a:r>
            <a:r>
              <a:rPr lang="pt-BR" sz="1700">
                <a:solidFill>
                  <a:schemeClr val="dk2"/>
                </a:solidFill>
              </a:rPr>
              <a:t>. Disponível em: </a:t>
            </a:r>
            <a:r>
              <a:rPr lang="pt-BR" sz="17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https://www.flaticon.com/br/icones</a:t>
            </a:r>
            <a:r>
              <a:rPr lang="pt-BR" sz="1700">
                <a:solidFill>
                  <a:schemeClr val="dk2"/>
                </a:solidFill>
              </a:rPr>
              <a:t>. Acesso em: 17 jul. 2023.</a:t>
            </a:r>
            <a:endParaRPr sz="17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700">
                <a:solidFill>
                  <a:srgbClr val="595959"/>
                </a:solidFill>
              </a:rPr>
              <a:t>PARANÁ. Secretaria Estadual de Educação do Estado do Paraná (SEED/PR). Diretoria de Tecnologias de Informação (DTI). Coordenação de Tecnologias Educacionais. (CTE). Robótica Educacional - Módulo 2. </a:t>
            </a:r>
            <a:r>
              <a:rPr b="1" lang="pt-BR" sz="1700">
                <a:solidFill>
                  <a:srgbClr val="595959"/>
                </a:solidFill>
              </a:rPr>
              <a:t>Aula 26 - Sensor de gás e fumaça. </a:t>
            </a:r>
            <a:r>
              <a:rPr lang="pt-BR" sz="1700">
                <a:solidFill>
                  <a:srgbClr val="595959"/>
                </a:solidFill>
              </a:rPr>
              <a:t>Disponível em: </a:t>
            </a:r>
            <a:r>
              <a:rPr lang="pt-BR" sz="1700" u="sng">
                <a:solidFill>
                  <a:srgbClr val="0097A7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https://aluno.escoladigital.pr.gov.br/robotica/aulas/educacional</a:t>
            </a:r>
            <a:r>
              <a:rPr lang="pt-BR" sz="1700">
                <a:solidFill>
                  <a:srgbClr val="595959"/>
                </a:solidFill>
              </a:rPr>
              <a:t>  Acesso em:  17 jul. 2023</a:t>
            </a:r>
            <a:r>
              <a:rPr lang="pt-BR" sz="1700">
                <a:solidFill>
                  <a:srgbClr val="000000"/>
                </a:solidFill>
              </a:rPr>
              <a:t>.</a:t>
            </a:r>
            <a:endParaRPr sz="17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31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207175" y="1371600"/>
            <a:ext cx="895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2273149"/>
            <a:ext cx="2259425" cy="24312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3902775" y="1711875"/>
            <a:ext cx="4647300" cy="22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O Sensor de Gás e Fumaça é um item de segurança importante na construção civil. Ele serve para detectar fumaça e gás para evitar explosões e incêndios. Nesta aula, iremos compreender como funciona o sistema Módulo Sensor de Gás Inflamável e Fumaça MQ-2 e programá-lo por meio do Arduino.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185750" y="1871675"/>
            <a:ext cx="897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1025" y="2110250"/>
            <a:ext cx="2038975" cy="283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457200" y="1656925"/>
            <a:ext cx="4835400" cy="25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Conhecer o modelo Módulo Sensor de Gás Inflamável e Fumaça presente no kit de robótica e suas aplicações;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Desenvolver um protótipo que possa simular a captura de gás e fumaça e emitir o sinal de alerta;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Programar um Sensor de Gás Inflamável e Fumaça modelo – MQ-2.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3729000" y="1737575"/>
            <a:ext cx="4821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" y="1897276"/>
            <a:ext cx="2513461" cy="27837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4334675" y="1747950"/>
            <a:ext cx="4215300" cy="27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Placa Protoboard;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Arduino Uno R3;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09 Jumpers Macho-Macho;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02 LEDs;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02 Resistores 220 Ω 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Sensor de Gás MQ-2;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Buzzer;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Notebook;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Software Arduino IDE. 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457200" y="1585925"/>
            <a:ext cx="4058100" cy="28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O</a:t>
            </a:r>
            <a:r>
              <a:rPr lang="pt-BR" sz="1700">
                <a:solidFill>
                  <a:schemeClr val="dk2"/>
                </a:solidFill>
              </a:rPr>
              <a:t> Módulo Sensor de Gás Inflamável e Fumaça MQ-2 é u</a:t>
            </a:r>
            <a:r>
              <a:rPr lang="pt-BR" sz="1700">
                <a:solidFill>
                  <a:schemeClr val="dk2"/>
                </a:solidFill>
              </a:rPr>
              <a:t>m item de segurança muito importante e comum em prédios comerciais, empresariais, em residências, em indústrias, principalmente aquelas que trabalham com substâncias altamente perigosas, inflamáveis e tóxicas.  (Figura 1).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5471" y="1944274"/>
            <a:ext cx="3123600" cy="289442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4884350" y="1460600"/>
            <a:ext cx="3290400" cy="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</a:rPr>
              <a:t>Figura 1 – Sensor de Gás Inflamável e Fumaça MQ-2  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457200" y="1585925"/>
            <a:ext cx="4058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4884350" y="1460600"/>
            <a:ext cx="3290400" cy="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</a:rPr>
              <a:t> 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491550" y="1232875"/>
            <a:ext cx="4058100" cy="3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Este componente faz a vigilância dos lugares e ajuda a proteger vidas, pois tem a função de evitar acidentes. Ele consegue detectar no ar vários gases combustíveis (GLP, Metano, Propano, Butano, Hidrogênio, Álcool, Gás Natural, entre outros), bem como detectar a fumaça originária de acidentes decorridos de fogo ou situações de incêndio, assim disparando um alarme.</a:t>
            </a:r>
            <a:endParaRPr/>
          </a:p>
        </p:txBody>
      </p:sp>
      <p:pic>
        <p:nvPicPr>
          <p:cNvPr id="95" name="Google Shape;95;p1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8200" y="1845375"/>
            <a:ext cx="1939625" cy="193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457200" y="1585925"/>
            <a:ext cx="4058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4884350" y="1460600"/>
            <a:ext cx="3290400" cy="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</a:rPr>
              <a:t> 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491550" y="1232875"/>
            <a:ext cx="405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9"/>
          <p:cNvSpPr txBox="1"/>
          <p:nvPr/>
        </p:nvSpPr>
        <p:spPr>
          <a:xfrm>
            <a:off x="491550" y="1766850"/>
            <a:ext cx="80586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De acordo com as informações técnicas do Sensor de Gás Inflamável e Fumaça MQ-2, ele tem um baixo custo e simples utilização em projetos de automação residencial com Arduino. Normalmente, esses sensores são construídos por células fotoelétricas que emitem uma corrente variável segundo o fluxo luminosos que recebem.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25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457200" y="1585925"/>
            <a:ext cx="4058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4884350" y="1460600"/>
            <a:ext cx="3290400" cy="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</a:rPr>
              <a:t> 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491550" y="1232875"/>
            <a:ext cx="405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0"/>
          <p:cNvSpPr txBox="1"/>
          <p:nvPr/>
        </p:nvSpPr>
        <p:spPr>
          <a:xfrm>
            <a:off x="4625225" y="1884600"/>
            <a:ext cx="3924900" cy="13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Vamos conhecer o Módulo Sensor de Gás Inflamável e Fumaça de forma detalhada (Figura 2).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890" y="1405600"/>
            <a:ext cx="2785858" cy="36829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>
            <a:off x="762650" y="666700"/>
            <a:ext cx="2747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</a:rPr>
              <a:t>Figura 2 – Componentes presentes no Sensor de Gás Inflamável e Fumaça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>
            <a:off x="443725" y="1835950"/>
            <a:ext cx="81063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Vamos ao nosso projeto!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Acesse o passo a passo da montagem e da programação na</a:t>
            </a:r>
            <a:r>
              <a:rPr b="1" lang="pt-BR" sz="1700">
                <a:solidFill>
                  <a:schemeClr val="dk2"/>
                </a:solidFill>
              </a:rPr>
              <a:t> Aula 26 - Sensor de gás e fumaça</a:t>
            </a:r>
            <a:r>
              <a:rPr lang="pt-BR" sz="1700">
                <a:solidFill>
                  <a:schemeClr val="dk2"/>
                </a:solidFill>
              </a:rPr>
              <a:t>, Módulo 2, disponível em:</a:t>
            </a:r>
            <a:r>
              <a:rPr lang="pt-BR" sz="1700">
                <a:solidFill>
                  <a:schemeClr val="dk1"/>
                </a:solidFill>
              </a:rPr>
              <a:t> </a:t>
            </a:r>
            <a:r>
              <a:rPr lang="pt-BR" sz="17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Robótica Educacional</a:t>
            </a:r>
            <a:r>
              <a:rPr lang="pt-BR" sz="1700">
                <a:solidFill>
                  <a:schemeClr val="dk1"/>
                </a:solidFill>
              </a:rPr>
              <a:t>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