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">
          <p15:clr>
            <a:srgbClr val="747775"/>
          </p15:clr>
        </p15:guide>
        <p15:guide id="2" pos="5386">
          <p15:clr>
            <a:srgbClr val="747775"/>
          </p15:clr>
        </p15:guide>
        <p15:guide id="3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"/>
        <p:guide pos="5386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224c5ae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e224c5ae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224c5ae3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e224c5ae3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224c5ae3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e224c5ae3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224c5ae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e224c5ae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e224c5ae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e224c5ae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e224c5a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e224c5a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224c5ae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224c5ae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224c5a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e224c5a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31823e26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e31823e26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e224c5ae3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e224c5ae3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d614a513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d614a513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5202ce0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e5202ce0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e5202ce09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e5202ce09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224c5ae3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224c5ae3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hyperlink" Target="https://aluno.escoladigital.pr.gov.br/robotica/aulas/educaciona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hyperlink" Target="https://pt.wikipedia.org/wiki/Marius_Lavet" TargetMode="External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hyperlink" Target="https://aluno.escoladigital.pr.gov.br/robotica/aulas/educaciona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457200" y="1835950"/>
            <a:ext cx="80928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Vamos ao nosso projeto!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da montagem e programação na</a:t>
            </a:r>
            <a:r>
              <a:rPr b="1" lang="pt-BR" sz="1700">
                <a:solidFill>
                  <a:schemeClr val="dk2"/>
                </a:solidFill>
              </a:rPr>
              <a:t> Aula 28 - Motor de Passo</a:t>
            </a:r>
            <a:r>
              <a:rPr lang="pt-BR" sz="1700">
                <a:solidFill>
                  <a:schemeClr val="dk2"/>
                </a:solidFill>
              </a:rPr>
              <a:t>, Módulo 2,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192875" y="1735925"/>
            <a:ext cx="89646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Para saber mais sobre Marius Lavet, consulte o link: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                            </a:t>
            </a:r>
            <a:r>
              <a:rPr lang="pt-BR" sz="1700" u="sng">
                <a:solidFill>
                  <a:schemeClr val="hlink"/>
                </a:solidFill>
                <a:hlinkClick r:id="rId4"/>
              </a:rPr>
              <a:t>https://pt.wikipedia.org/wiki/Marius_Lavet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100" y="2376796"/>
            <a:ext cx="1167175" cy="11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/>
        </p:nvSpPr>
        <p:spPr>
          <a:xfrm>
            <a:off x="457200" y="1475400"/>
            <a:ext cx="81615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 	</a:t>
            </a:r>
            <a:r>
              <a:rPr lang="pt-BR" sz="1700">
                <a:solidFill>
                  <a:schemeClr val="dk2"/>
                </a:solidFill>
              </a:rPr>
              <a:t>Que tal controlar a posição do eixo do Motor de Passo através de botões e/ou Potenciômetro? Vamos lá! Insira alguns botões e/ou um Potenciômetro neste projeto e adapte a programação para controlá-lo.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185750" y="1793075"/>
            <a:ext cx="89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 txBox="1"/>
          <p:nvPr/>
        </p:nvSpPr>
        <p:spPr>
          <a:xfrm>
            <a:off x="457200" y="982475"/>
            <a:ext cx="80928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alcançado.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aos requisitos para controlar o Motor de Passo.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457200" y="1024475"/>
            <a:ext cx="80928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PARANÁ. Secretaria Estadual de Educação do Estado do Paraná (SEED/PR). Diretoria de Tecnologias de Informação (DTI). Coordenação de Tecnologias Educacionais. (CTE). Robótica Educacional - Módulo 2. </a:t>
            </a:r>
            <a:r>
              <a:rPr b="1" lang="pt-BR" sz="1700">
                <a:solidFill>
                  <a:srgbClr val="595959"/>
                </a:solidFill>
              </a:rPr>
              <a:t>Aula 28 - Motor de Passo </a:t>
            </a:r>
            <a:r>
              <a:rPr lang="pt-BR" sz="1700">
                <a:solidFill>
                  <a:srgbClr val="595959"/>
                </a:solidFill>
              </a:rPr>
              <a:t>Disponível em: </a:t>
            </a:r>
            <a:r>
              <a:rPr lang="pt-BR" sz="17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https://aluno.escoladigital.pr.gov.br/robotica/aulas/educacional</a:t>
            </a:r>
            <a:r>
              <a:rPr lang="pt-BR" sz="1700">
                <a:solidFill>
                  <a:srgbClr val="595959"/>
                </a:solidFill>
              </a:rPr>
              <a:t>  Acesso em:  02 mai. 2023</a:t>
            </a:r>
            <a:r>
              <a:rPr lang="pt-BR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3472925" y="2069475"/>
            <a:ext cx="50388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Nesta aula, você aprenderá o que é um Motor de Passo e compreenderá a diferença de motores e irá programar e controlar o modelo de Motor de Passo (28BYJ-48).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775" y="2257424"/>
            <a:ext cx="2259425" cy="24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85750" y="1871675"/>
            <a:ext cx="897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6450" y="2078825"/>
            <a:ext cx="1870000" cy="25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57200" y="1743300"/>
            <a:ext cx="4945500" cy="24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Entender o que é um Motor de Passo e as diferenças de motores convencionais;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Conhecer o modelo de Motor de Passo (28BYJ-48) juntamente com seu driver (ULN 2003), presente no kit de robótica e suas aplicações;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Programar e controlar o Motor de Passo.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3729050" y="2035975"/>
            <a:ext cx="541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499" y="1597601"/>
            <a:ext cx="2513461" cy="27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4248300" y="1552425"/>
            <a:ext cx="4301700" cy="22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Arduino Uno R3;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06 Jumpers Macho-Macho;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06 Jumpers Fêmea-Fêmea;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Motor de Passo 28BYJ-48 + driver ULN 2003;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Notebook;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IDE.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221450" y="1814525"/>
            <a:ext cx="89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457200" y="1934825"/>
            <a:ext cx="39639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Um Motor de Passo é um dispositivo eletromecânico que converte pulsos elétricos em movimentos mecânicos de forma discreta, foi inventado pelo engenheiro Francês Marius Lavet, em 1936.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4725" y="1915025"/>
            <a:ext cx="3665276" cy="19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884725" y="1446200"/>
            <a:ext cx="366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Figura 1 – Motor de Passo 28BYJ-48 e Drive ULN2003 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221450" y="1814525"/>
            <a:ext cx="89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457200" y="1454275"/>
            <a:ext cx="4296300" cy="3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O Motor de Passo funciona da seguinte forma: os campos magnéticos são ativados e desativados eletronicamente. Eles possuem um número fixo de pólos magnéticos e isso que determina o número de passos do motor, os mais comuns podem ter uma variação de 3 a 72 passos para completar a volta de 360º graus.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6300" y="1530475"/>
            <a:ext cx="3283700" cy="24360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5" name="Google Shape;95;p18"/>
          <p:cNvSpPr txBox="1"/>
          <p:nvPr/>
        </p:nvSpPr>
        <p:spPr>
          <a:xfrm>
            <a:off x="5266300" y="1113875"/>
            <a:ext cx="328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Figura 2 – Motor de Passo e sua estrutura  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221450" y="1814525"/>
            <a:ext cx="89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457200" y="1454275"/>
            <a:ext cx="42963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457200" y="490100"/>
            <a:ext cx="4577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2"/>
                </a:solidFill>
              </a:rPr>
              <a:t>Funcionamento do Motor de Passo:</a:t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1485975" y="1111838"/>
            <a:ext cx="6861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O solenoide do topo está ativado, atraindo o dente superior do eixo.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450" y="829325"/>
            <a:ext cx="1368358" cy="11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457200" y="1953650"/>
            <a:ext cx="662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O solenoide do topo é desativado, e o solenoide da direita(2) é ativado. movendo o quarto dente mais próximo á direita. Isto resulta em uma rotação de 3,6°.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9850" y="1661325"/>
            <a:ext cx="1682325" cy="13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400650" y="3253913"/>
            <a:ext cx="6672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O solenoide inferior (3) é ativado. outra rotação de 3,6°ocorre.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450" y="2828574"/>
            <a:ext cx="1179203" cy="11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650250" y="3847400"/>
            <a:ext cx="66057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O solenoide à esquerda (4) é ativado, rodando novamente o eixo em 3,6°. Quando o solenoide do topo (1) for ativado novamente, o eixo terá rodado em um dente de posição, como existem 25 dentes, serão necessários 100 passos para a rotação completa.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54851" y="3768897"/>
            <a:ext cx="1588725" cy="1417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221450" y="1814525"/>
            <a:ext cx="89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457200" y="1454275"/>
            <a:ext cx="42963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9" name="Google Shape;119;p20"/>
          <p:cNvSpPr txBox="1"/>
          <p:nvPr/>
        </p:nvSpPr>
        <p:spPr>
          <a:xfrm>
            <a:off x="450000" y="776225"/>
            <a:ext cx="8124900" cy="44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2"/>
                </a:solidFill>
              </a:rPr>
              <a:t>Tipos de Motor de Passo quanto a estrutura: </a:t>
            </a:r>
            <a:endParaRPr b="1" sz="16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- Relutância variável: Possui um rotor com várias polaridades e estator com enrolamentos e quatro polos usinados de forma que apresentam ranhuras (dentes). O rotor é dentado e lembra uma engrenagem, no qual cada um desses dentes corresponde a um polo saliente, esse dente que determina o número de passos.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- Ímã Permanente: Possui um ímã fixo no eixo do rotor, mantendo assim sempre a mesma posição quando não energizado, seu passo pode variar de 90 ou 45 graus. Tem torque binário em função dessa característica.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- Híbrido: Possui um rotor multidentado e um ímã permanente no seu eixo, ele mistura a mecânica mais sofisticada do motor de Relutância Variável com o torque do motor de imã permanente.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457200" y="1052350"/>
            <a:ext cx="80928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700">
                <a:solidFill>
                  <a:schemeClr val="dk2"/>
                </a:solidFill>
              </a:rPr>
              <a:t>Aplicações:</a:t>
            </a:r>
            <a:endParaRPr b="1"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Ele é utilizado em aplicações que são necessários controlar fatores como ângulos de rotação, velocidade e posição. Encontrado</a:t>
            </a:r>
            <a:r>
              <a:rPr lang="pt-BR" sz="1700">
                <a:solidFill>
                  <a:schemeClr val="dk2"/>
                </a:solidFill>
              </a:rPr>
              <a:t> em dispositivos eletrônicos sempre que são necessários movimentos precisos como em robôs, impressoras, scanners, câmeras de vídeo, brinquedos, injeção eletrônica de automóvel, entre outros. 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342850" y="2272150"/>
            <a:ext cx="3946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