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88">
          <p15:clr>
            <a:srgbClr val="747775"/>
          </p15:clr>
        </p15:guide>
        <p15:guide id="2" pos="5386">
          <p15:clr>
            <a:srgbClr val="747775"/>
          </p15:clr>
        </p15:guide>
        <p15:guide id="3" pos="283">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
        <p:guide pos="5386"/>
        <p:guide pos="283"/>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5a62cda210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5a62cda210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5a62cda210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5a62cda210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e224c5ae30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e224c5ae3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e224c5ae30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1e224c5ae30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e224c5ae30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e224c5ae30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e224c5ae3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1e224c5ae3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e224c5ae3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1e224c5ae3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e224c5ae3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1e224c5ae3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e224c5ae30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e224c5ae30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e224c5ae30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e224c5ae30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5a62cda210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5a62cda21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5a62cda210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5a62cda210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5a62cda210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5a62cda210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5a62cda210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5a62cda210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9.png"/><Relationship Id="rId4" Type="http://schemas.openxmlformats.org/officeDocument/2006/relationships/hyperlink" Target="https://aluno.escoladigital.pr.gov.br/robotica/aulas/educaciona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6.png"/><Relationship Id="rId4" Type="http://schemas.openxmlformats.org/officeDocument/2006/relationships/hyperlink" Target="https://aluno.escoladigital.pr.gov.br/robotica/aulas/educaciona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52400" y="152400"/>
            <a:ext cx="8700319" cy="483870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pic>
        <p:nvPicPr>
          <p:cNvPr id="111" name="Google Shape;111;p22"/>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12" name="Google Shape;112;p22"/>
          <p:cNvSpPr txBox="1"/>
          <p:nvPr/>
        </p:nvSpPr>
        <p:spPr>
          <a:xfrm>
            <a:off x="443700" y="1750225"/>
            <a:ext cx="8106300" cy="19509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b="1" lang="pt-BR" sz="1700">
                <a:solidFill>
                  <a:schemeClr val="dk2"/>
                </a:solidFill>
              </a:rPr>
              <a:t>Na Aula 25 - Termômetro Digital</a:t>
            </a:r>
            <a:r>
              <a:rPr lang="pt-BR" sz="1700">
                <a:solidFill>
                  <a:schemeClr val="dk2"/>
                </a:solidFill>
              </a:rPr>
              <a:t>, criamos um protótipo, utilizando os componentes eletrônicos Display LCD 16x2 e o Sensor de Umidade e Temperatura DHT11, para simular o funcionamento de um termômetro digital. </a:t>
            </a:r>
            <a:endParaRPr sz="1700">
              <a:solidFill>
                <a:schemeClr val="dk2"/>
              </a:solidFill>
            </a:endParaRPr>
          </a:p>
          <a:p>
            <a:pPr indent="457200" lvl="0" marL="0" rtl="0" algn="just">
              <a:lnSpc>
                <a:spcPct val="115000"/>
              </a:lnSpc>
              <a:spcBef>
                <a:spcPts val="0"/>
              </a:spcBef>
              <a:spcAft>
                <a:spcPts val="0"/>
              </a:spcAft>
              <a:buNone/>
            </a:pPr>
            <a:r>
              <a:rPr b="1" lang="pt-BR" sz="1700">
                <a:solidFill>
                  <a:schemeClr val="dk2"/>
                </a:solidFill>
              </a:rPr>
              <a:t>Na Aula 26 – Módulo Sensor de Gás e Fumaça</a:t>
            </a:r>
            <a:r>
              <a:rPr lang="pt-BR" sz="1700">
                <a:solidFill>
                  <a:schemeClr val="dk2"/>
                </a:solidFill>
              </a:rPr>
              <a:t>, caracterizamos este como um item de segurança importante na construção civil e simulamos seu funcionamento na captura de gás e fumaça, emitindo sinal de alerta.</a:t>
            </a:r>
            <a:endParaRPr sz="1700">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pic>
        <p:nvPicPr>
          <p:cNvPr id="117" name="Google Shape;117;p23"/>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18" name="Google Shape;118;p23"/>
          <p:cNvSpPr txBox="1"/>
          <p:nvPr/>
        </p:nvSpPr>
        <p:spPr>
          <a:xfrm>
            <a:off x="443700" y="1750225"/>
            <a:ext cx="8106300" cy="19509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A </a:t>
            </a:r>
            <a:r>
              <a:rPr b="1" lang="pt-BR" sz="1700">
                <a:solidFill>
                  <a:schemeClr val="dk2"/>
                </a:solidFill>
              </a:rPr>
              <a:t>Aula 27 – Acelerômetro e Giroscópio</a:t>
            </a:r>
            <a:r>
              <a:rPr lang="pt-BR" sz="1700">
                <a:solidFill>
                  <a:schemeClr val="dk2"/>
                </a:solidFill>
              </a:rPr>
              <a:t>, foram conceituados esses sensores como medidores de direção e aceleração de objetos em relação à gravidade, indicando a sua posição. </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Com a </a:t>
            </a:r>
            <a:r>
              <a:rPr b="1" lang="pt-BR" sz="1700">
                <a:solidFill>
                  <a:schemeClr val="dk2"/>
                </a:solidFill>
              </a:rPr>
              <a:t>Aula 28 – Motor de Passo</a:t>
            </a:r>
            <a:r>
              <a:rPr lang="pt-BR" sz="1700">
                <a:solidFill>
                  <a:schemeClr val="dk2"/>
                </a:solidFill>
              </a:rPr>
              <a:t>, aprendemos como funciona este dispositivo eletromecânico e como controlar, via programação, o modelo de motor de passo e seu drive presentes no kit de robótica.</a:t>
            </a:r>
            <a:endParaRPr sz="1700">
              <a:solidFill>
                <a:schemeClr val="dk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pic>
        <p:nvPicPr>
          <p:cNvPr id="123" name="Google Shape;123;p24"/>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24" name="Google Shape;124;p24"/>
          <p:cNvSpPr txBox="1"/>
          <p:nvPr/>
        </p:nvSpPr>
        <p:spPr>
          <a:xfrm>
            <a:off x="443725" y="1835950"/>
            <a:ext cx="8060700" cy="13029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Clr>
                <a:schemeClr val="dk1"/>
              </a:buClr>
              <a:buSzPts val="1100"/>
              <a:buFont typeface="Arial"/>
              <a:buNone/>
            </a:pPr>
            <a:r>
              <a:rPr lang="pt-BR" sz="1700">
                <a:solidFill>
                  <a:schemeClr val="dk2"/>
                </a:solidFill>
              </a:rPr>
              <a:t>Acesse o passo a passo da </a:t>
            </a:r>
            <a:r>
              <a:rPr b="1" lang="pt-BR" sz="1700">
                <a:solidFill>
                  <a:schemeClr val="dk2"/>
                </a:solidFill>
              </a:rPr>
              <a:t>Aula 29 - Feedbacks + Inventário II </a:t>
            </a:r>
            <a:r>
              <a:rPr lang="pt-BR" sz="1700">
                <a:solidFill>
                  <a:schemeClr val="dk2"/>
                </a:solidFill>
              </a:rPr>
              <a:t>p</a:t>
            </a:r>
            <a:r>
              <a:rPr lang="pt-BR" sz="1700">
                <a:solidFill>
                  <a:schemeClr val="dk2"/>
                </a:solidFill>
              </a:rPr>
              <a:t>ara realizar um inventário dos componentes presentes no kit de robótica da escola, Módulo 2, disponível em:</a:t>
            </a:r>
            <a:r>
              <a:rPr lang="pt-BR" sz="1700">
                <a:solidFill>
                  <a:schemeClr val="dk1"/>
                </a:solidFill>
              </a:rPr>
              <a:t> </a:t>
            </a:r>
            <a:r>
              <a:rPr lang="pt-BR" sz="1700" u="sng">
                <a:solidFill>
                  <a:schemeClr val="accent5"/>
                </a:solidFill>
                <a:hlinkClick r:id="rId4">
                  <a:extLst>
                    <a:ext uri="{A12FA001-AC4F-418D-AE19-62706E023703}">
                      <ahyp:hlinkClr val="tx"/>
                    </a:ext>
                  </a:extLst>
                </a:hlinkClick>
              </a:rPr>
              <a:t>Robótica Educacional</a:t>
            </a:r>
            <a:r>
              <a:rPr lang="pt-BR" sz="1700">
                <a:solidFill>
                  <a:schemeClr val="dk1"/>
                </a:solidFill>
              </a:rPr>
              <a:t>.</a:t>
            </a:r>
            <a:endParaRPr sz="170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pic>
        <p:nvPicPr>
          <p:cNvPr id="129" name="Google Shape;129;p25"/>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30" name="Google Shape;130;p25"/>
          <p:cNvSpPr txBox="1"/>
          <p:nvPr/>
        </p:nvSpPr>
        <p:spPr>
          <a:xfrm>
            <a:off x="457200" y="1793075"/>
            <a:ext cx="8047200" cy="25527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Durante a conferência dos elementos presentes no kit de robótica foi identificado a ausência ou diminuição de algum componente eletrônico? Caso isso tenha ocorrido, anote em uma folha de papel o(s) nome(s) do(s) componente(s) e a quantidade atual deste(s) presente no kit para eventual reposição. </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Organize os componentes eletrônicos presentes no kit de robótica e a folha de anotações (se for o caso) na caixa plástica que o acompanha para ser utilizado pelas próximas turmas deste módulo.</a:t>
            </a:r>
            <a:endParaRPr sz="1700">
              <a:solidFill>
                <a:schemeClr val="dk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pic>
        <p:nvPicPr>
          <p:cNvPr id="135" name="Google Shape;135;p26"/>
          <p:cNvPicPr preferRelativeResize="0"/>
          <p:nvPr/>
        </p:nvPicPr>
        <p:blipFill>
          <a:blip r:embed="rId3">
            <a:alphaModFix/>
          </a:blip>
          <a:stretch>
            <a:fillRect/>
          </a:stretch>
        </p:blipFill>
        <p:spPr>
          <a:xfrm>
            <a:off x="457200" y="36050"/>
            <a:ext cx="8700319" cy="4838703"/>
          </a:xfrm>
          <a:prstGeom prst="rect">
            <a:avLst/>
          </a:prstGeom>
          <a:noFill/>
          <a:ln>
            <a:noFill/>
          </a:ln>
        </p:spPr>
      </p:pic>
      <p:sp>
        <p:nvSpPr>
          <p:cNvPr id="136" name="Google Shape;136;p26"/>
          <p:cNvSpPr txBox="1"/>
          <p:nvPr/>
        </p:nvSpPr>
        <p:spPr>
          <a:xfrm>
            <a:off x="457200" y="1024475"/>
            <a:ext cx="8092800" cy="24936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t/>
            </a:r>
            <a:endParaRPr sz="1700">
              <a:solidFill>
                <a:srgbClr val="595959"/>
              </a:solidFill>
            </a:endParaRPr>
          </a:p>
          <a:p>
            <a:pPr indent="0" lvl="0" marL="0" rtl="0" algn="just">
              <a:spcBef>
                <a:spcPts val="0"/>
              </a:spcBef>
              <a:spcAft>
                <a:spcPts val="0"/>
              </a:spcAft>
              <a:buNone/>
            </a:pPr>
            <a:r>
              <a:t/>
            </a:r>
            <a:endParaRPr sz="1700">
              <a:solidFill>
                <a:srgbClr val="595959"/>
              </a:solidFill>
            </a:endParaRPr>
          </a:p>
          <a:p>
            <a:pPr indent="0" lvl="0" marL="0" rtl="0" algn="just">
              <a:spcBef>
                <a:spcPts val="0"/>
              </a:spcBef>
              <a:spcAft>
                <a:spcPts val="0"/>
              </a:spcAft>
              <a:buClr>
                <a:srgbClr val="000000"/>
              </a:buClr>
              <a:buSzPts val="1100"/>
              <a:buFont typeface="Arial"/>
              <a:buNone/>
            </a:pPr>
            <a:r>
              <a:rPr lang="pt-BR" sz="1700">
                <a:solidFill>
                  <a:srgbClr val="595959"/>
                </a:solidFill>
              </a:rPr>
              <a:t>PARANÁ. Secretaria Estadual de Educação do Estado do Paraná (SEED/PR). Diretoria de Tecnologias de Informação (DTI). Coordenação de Tecnologias Educacionais. (CTE). Robótica Educacional - Módulo 2. </a:t>
            </a:r>
            <a:r>
              <a:rPr b="1" lang="pt-BR" sz="1700">
                <a:solidFill>
                  <a:srgbClr val="595959"/>
                </a:solidFill>
              </a:rPr>
              <a:t>Aula 29 - Feedbacks + Inventário II. </a:t>
            </a:r>
            <a:r>
              <a:rPr lang="pt-BR" sz="1700">
                <a:solidFill>
                  <a:srgbClr val="595959"/>
                </a:solidFill>
              </a:rPr>
              <a:t>Disponível em: </a:t>
            </a:r>
            <a:r>
              <a:rPr lang="pt-BR" sz="1700" u="sng">
                <a:solidFill>
                  <a:srgbClr val="0097A7"/>
                </a:solidFill>
                <a:hlinkClick r:id="rId4">
                  <a:extLst>
                    <a:ext uri="{A12FA001-AC4F-418D-AE19-62706E023703}">
                      <ahyp:hlinkClr val="tx"/>
                    </a:ext>
                  </a:extLst>
                </a:hlinkClick>
              </a:rPr>
              <a:t>https://aluno.escoladigital.pr.gov.br/robotica/aulas/educacional</a:t>
            </a:r>
            <a:r>
              <a:rPr lang="pt-BR" sz="1700">
                <a:solidFill>
                  <a:srgbClr val="595959"/>
                </a:solidFill>
              </a:rPr>
              <a:t>  Acesso em:  02 mai. 2023</a:t>
            </a:r>
            <a:r>
              <a:rPr lang="pt-BR" sz="1700">
                <a:solidFill>
                  <a:srgbClr val="000000"/>
                </a:solidFill>
              </a:rPr>
              <a:t>.</a:t>
            </a:r>
            <a:endParaRPr sz="1700">
              <a:solidFill>
                <a:srgbClr val="595959"/>
              </a:solidFill>
            </a:endParaRPr>
          </a:p>
          <a:p>
            <a:pPr indent="0" lvl="0" marL="0" rtl="0" algn="just">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pic>
        <p:nvPicPr>
          <p:cNvPr id="141" name="Google Shape;141;p27"/>
          <p:cNvPicPr preferRelativeResize="0"/>
          <p:nvPr/>
        </p:nvPicPr>
        <p:blipFill>
          <a:blip r:embed="rId3">
            <a:alphaModFix/>
          </a:blip>
          <a:stretch>
            <a:fillRect/>
          </a:stretch>
        </p:blipFill>
        <p:spPr>
          <a:xfrm>
            <a:off x="152400" y="152400"/>
            <a:ext cx="8700319" cy="483870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pic>
        <p:nvPicPr>
          <p:cNvPr id="59" name="Google Shape;59;p14"/>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60" name="Google Shape;60;p14"/>
          <p:cNvSpPr txBox="1"/>
          <p:nvPr/>
        </p:nvSpPr>
        <p:spPr>
          <a:xfrm>
            <a:off x="207175" y="1371600"/>
            <a:ext cx="8950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61" name="Google Shape;61;p14"/>
          <p:cNvPicPr preferRelativeResize="0"/>
          <p:nvPr/>
        </p:nvPicPr>
        <p:blipFill>
          <a:blip r:embed="rId4">
            <a:alphaModFix/>
          </a:blip>
          <a:stretch>
            <a:fillRect/>
          </a:stretch>
        </p:blipFill>
        <p:spPr>
          <a:xfrm>
            <a:off x="385775" y="2257424"/>
            <a:ext cx="2259425" cy="2431250"/>
          </a:xfrm>
          <a:prstGeom prst="rect">
            <a:avLst/>
          </a:prstGeom>
          <a:noFill/>
          <a:ln>
            <a:noFill/>
          </a:ln>
        </p:spPr>
      </p:pic>
      <p:sp>
        <p:nvSpPr>
          <p:cNvPr id="62" name="Google Shape;62;p14"/>
          <p:cNvSpPr txBox="1"/>
          <p:nvPr/>
        </p:nvSpPr>
        <p:spPr>
          <a:xfrm>
            <a:off x="3816400" y="2104525"/>
            <a:ext cx="4733700" cy="2112300"/>
          </a:xfrm>
          <a:prstGeom prst="rect">
            <a:avLst/>
          </a:prstGeom>
          <a:noFill/>
          <a:ln>
            <a:noFill/>
          </a:ln>
        </p:spPr>
        <p:txBody>
          <a:bodyPr anchorCtr="0" anchor="t" bIns="91425" lIns="91425" spcFirstLastPara="1" rIns="91425" wrap="square" tIns="91425">
            <a:noAutofit/>
          </a:bodyPr>
          <a:lstStyle/>
          <a:p>
            <a:pPr indent="457200" lvl="0" marL="0" rtl="0" algn="just">
              <a:lnSpc>
                <a:spcPct val="115000"/>
              </a:lnSpc>
              <a:spcBef>
                <a:spcPts val="0"/>
              </a:spcBef>
              <a:spcAft>
                <a:spcPts val="0"/>
              </a:spcAft>
              <a:buNone/>
            </a:pPr>
            <a:r>
              <a:rPr lang="pt-BR" sz="1700">
                <a:solidFill>
                  <a:schemeClr val="dk2"/>
                </a:solidFill>
              </a:rPr>
              <a:t>Nesta aula, você terá a oportunidade de recordar alguns conteúdos trabalhados nas aulas anteriores (de 15 a 29), trocar experiências com seus colegas sobre os projetos executados nessas, e realizar um novo inventário dos componentes presentes no kit de robótica.</a:t>
            </a:r>
            <a:endParaRPr sz="17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pic>
        <p:nvPicPr>
          <p:cNvPr id="67" name="Google Shape;67;p15"/>
          <p:cNvPicPr preferRelativeResize="0"/>
          <p:nvPr/>
        </p:nvPicPr>
        <p:blipFill>
          <a:blip r:embed="rId3">
            <a:alphaModFix/>
          </a:blip>
          <a:stretch>
            <a:fillRect/>
          </a:stretch>
        </p:blipFill>
        <p:spPr>
          <a:xfrm>
            <a:off x="457200" y="0"/>
            <a:ext cx="8700319" cy="4838703"/>
          </a:xfrm>
          <a:prstGeom prst="rect">
            <a:avLst/>
          </a:prstGeom>
          <a:noFill/>
          <a:ln>
            <a:noFill/>
          </a:ln>
        </p:spPr>
      </p:pic>
      <p:pic>
        <p:nvPicPr>
          <p:cNvPr id="68" name="Google Shape;68;p15"/>
          <p:cNvPicPr preferRelativeResize="0"/>
          <p:nvPr/>
        </p:nvPicPr>
        <p:blipFill>
          <a:blip r:embed="rId4">
            <a:alphaModFix/>
          </a:blip>
          <a:stretch>
            <a:fillRect/>
          </a:stretch>
        </p:blipFill>
        <p:spPr>
          <a:xfrm>
            <a:off x="6502000" y="1831525"/>
            <a:ext cx="2048000" cy="2845250"/>
          </a:xfrm>
          <a:prstGeom prst="rect">
            <a:avLst/>
          </a:prstGeom>
          <a:noFill/>
          <a:ln>
            <a:noFill/>
          </a:ln>
        </p:spPr>
      </p:pic>
      <p:sp>
        <p:nvSpPr>
          <p:cNvPr id="69" name="Google Shape;69;p15"/>
          <p:cNvSpPr txBox="1"/>
          <p:nvPr/>
        </p:nvSpPr>
        <p:spPr>
          <a:xfrm>
            <a:off x="471150" y="1499850"/>
            <a:ext cx="4695900" cy="2371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p>
        </p:txBody>
      </p:sp>
      <p:sp>
        <p:nvSpPr>
          <p:cNvPr id="70" name="Google Shape;70;p15"/>
          <p:cNvSpPr txBox="1"/>
          <p:nvPr/>
        </p:nvSpPr>
        <p:spPr>
          <a:xfrm>
            <a:off x="471150" y="1881725"/>
            <a:ext cx="5355600" cy="1506000"/>
          </a:xfrm>
          <a:prstGeom prst="rect">
            <a:avLst/>
          </a:prstGeom>
          <a:noFill/>
          <a:ln>
            <a:noFill/>
          </a:ln>
        </p:spPr>
        <p:txBody>
          <a:bodyPr anchorCtr="0" anchor="t" bIns="91425" lIns="91425" spcFirstLastPara="1" rIns="91425" wrap="square" tIns="91425">
            <a:noAutofit/>
          </a:bodyPr>
          <a:lstStyle/>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Relembrar os conteúdos das aulas de robótica trabalhados na segunda etapa do módulo 2;</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Realizar um segundo inventário do kit de robótica presente na escola.</a:t>
            </a:r>
            <a:endParaRPr sz="17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pic>
        <p:nvPicPr>
          <p:cNvPr id="75" name="Google Shape;75;p16"/>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76" name="Google Shape;76;p16"/>
          <p:cNvSpPr txBox="1"/>
          <p:nvPr/>
        </p:nvSpPr>
        <p:spPr>
          <a:xfrm>
            <a:off x="541825" y="1433525"/>
            <a:ext cx="8008200" cy="22518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Agora, trocaremos experiências sobre como foram realizados os desafios. Quais pontos positivos podem ser destacados sobre os conteúdos trabalhados nas aulas? Dos conteúdos vivenciados, houve algum que você gostaria de destacar como o de maior grau de complexidade? Há alguma sugestão sobre a forma como foram dispostos os conteúdos que possa melhorar para as próximas turmas? Em relação ao kit de robótica, você teve alguma dificuldade na utilização?</a:t>
            </a:r>
            <a:endParaRPr sz="170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pic>
        <p:nvPicPr>
          <p:cNvPr id="81" name="Google Shape;81;p17"/>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82" name="Google Shape;82;p17"/>
          <p:cNvSpPr txBox="1"/>
          <p:nvPr/>
        </p:nvSpPr>
        <p:spPr>
          <a:xfrm>
            <a:off x="457200" y="1750225"/>
            <a:ext cx="8092800" cy="19509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Na </a:t>
            </a:r>
            <a:r>
              <a:rPr b="1" lang="pt-BR" sz="1700">
                <a:solidFill>
                  <a:schemeClr val="dk2"/>
                </a:solidFill>
              </a:rPr>
              <a:t>Aula 15 - Teclado Matricial de Membrana</a:t>
            </a:r>
            <a:r>
              <a:rPr lang="pt-BR" sz="1700">
                <a:solidFill>
                  <a:schemeClr val="dk2"/>
                </a:solidFill>
              </a:rPr>
              <a:t>, compreendemos sobre o seu  funcionamento e sua estrutura que permite realizar cálculos, criar senhas para abrir fechaduras eletrônicas, cofres ou portões, entre outras funções. </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Na </a:t>
            </a:r>
            <a:r>
              <a:rPr b="1" lang="pt-BR" sz="1700">
                <a:solidFill>
                  <a:schemeClr val="dk2"/>
                </a:solidFill>
              </a:rPr>
              <a:t>Aula 16 - Servos Motores</a:t>
            </a:r>
            <a:r>
              <a:rPr lang="pt-BR" sz="1700">
                <a:solidFill>
                  <a:schemeClr val="dk2"/>
                </a:solidFill>
              </a:rPr>
              <a:t>, destacamos as características dos servos motores presentes no kit de robótica e programamos a movimentação de um servo motor nas posições 0º grau, 90º e 180º graus</a:t>
            </a:r>
            <a:endParaRPr sz="1700">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id="87" name="Google Shape;87;p18"/>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88" name="Google Shape;88;p18"/>
          <p:cNvSpPr txBox="1"/>
          <p:nvPr/>
        </p:nvSpPr>
        <p:spPr>
          <a:xfrm>
            <a:off x="443700" y="1750225"/>
            <a:ext cx="8106300" cy="22518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Com a </a:t>
            </a:r>
            <a:r>
              <a:rPr b="1" lang="pt-BR" sz="1700">
                <a:solidFill>
                  <a:schemeClr val="dk2"/>
                </a:solidFill>
              </a:rPr>
              <a:t>Aula 17 - Fechadura Eletrônica</a:t>
            </a:r>
            <a:r>
              <a:rPr lang="pt-BR" sz="1700">
                <a:solidFill>
                  <a:schemeClr val="dk2"/>
                </a:solidFill>
              </a:rPr>
              <a:t>, tivemos a oportunidade de simular o sistema de fechadura eletrônica, através da digitação de senha no teclado matricial de membrana. </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A </a:t>
            </a:r>
            <a:r>
              <a:rPr b="1" lang="pt-BR" sz="1700">
                <a:solidFill>
                  <a:schemeClr val="dk2"/>
                </a:solidFill>
              </a:rPr>
              <a:t>Aula 18 - Controlando Servos Motores</a:t>
            </a:r>
            <a:r>
              <a:rPr lang="pt-BR" sz="1700">
                <a:solidFill>
                  <a:schemeClr val="dk2"/>
                </a:solidFill>
              </a:rPr>
              <a:t>, apresentamos a placa sensor Shield V5.0, como dispositivo utilizado para aumentar o número de entradas e saídas das portas digitais e analógicas do Arduino, possibilitando a conexão de diversos componentes eletrônicos.</a:t>
            </a:r>
            <a:endParaRPr sz="1700">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pic>
        <p:nvPicPr>
          <p:cNvPr id="93" name="Google Shape;93;p19"/>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94" name="Google Shape;94;p19"/>
          <p:cNvSpPr txBox="1"/>
          <p:nvPr/>
        </p:nvSpPr>
        <p:spPr>
          <a:xfrm>
            <a:off x="443700" y="1750225"/>
            <a:ext cx="8106300" cy="25527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A </a:t>
            </a:r>
            <a:r>
              <a:rPr b="1" lang="pt-BR" sz="1700">
                <a:solidFill>
                  <a:schemeClr val="dk2"/>
                </a:solidFill>
              </a:rPr>
              <a:t>Aula 18 - Controlando Servos Motores</a:t>
            </a:r>
            <a:r>
              <a:rPr lang="pt-BR" sz="1700">
                <a:solidFill>
                  <a:schemeClr val="dk2"/>
                </a:solidFill>
              </a:rPr>
              <a:t>, apresentamos a placa sensor Shield V5.0, como dispositivo utilizado para aumentar o número de entradas e saídas das portas digitais e analógicas do Arduino, possibilitando a conexão de diversos componentes eletrônicos.</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Na </a:t>
            </a:r>
            <a:r>
              <a:rPr b="1" lang="pt-BR" sz="1700">
                <a:solidFill>
                  <a:schemeClr val="dk2"/>
                </a:solidFill>
              </a:rPr>
              <a:t>Aula 19 - Joystick Shield</a:t>
            </a:r>
            <a:r>
              <a:rPr lang="pt-BR" sz="1700">
                <a:solidFill>
                  <a:schemeClr val="dk2"/>
                </a:solidFill>
              </a:rPr>
              <a:t>, aprendemos a programar este componente eletrônico para controlar servos motores. </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Com a Aula 20 - Braço Robótico (Montagem), montamos um braço robótico e conhecemos suas funcionalidades.</a:t>
            </a:r>
            <a:endParaRPr sz="170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pic>
        <p:nvPicPr>
          <p:cNvPr id="99" name="Google Shape;99;p20"/>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00" name="Google Shape;100;p20"/>
          <p:cNvSpPr txBox="1"/>
          <p:nvPr/>
        </p:nvSpPr>
        <p:spPr>
          <a:xfrm>
            <a:off x="443700" y="1750225"/>
            <a:ext cx="8106300" cy="19509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Na </a:t>
            </a:r>
            <a:r>
              <a:rPr b="1" lang="pt-BR" sz="1700">
                <a:solidFill>
                  <a:schemeClr val="dk2"/>
                </a:solidFill>
              </a:rPr>
              <a:t>Aula 21 - Braço Robótico</a:t>
            </a:r>
            <a:r>
              <a:rPr lang="pt-BR" sz="1700">
                <a:solidFill>
                  <a:schemeClr val="dk2"/>
                </a:solidFill>
              </a:rPr>
              <a:t>, tivemos a oportunidade de programar e configurar o braço robótico para realizar movimentos e executar pequenas ações, ou serviços.</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A </a:t>
            </a:r>
            <a:r>
              <a:rPr b="1" lang="pt-BR" sz="1700">
                <a:solidFill>
                  <a:schemeClr val="dk2"/>
                </a:solidFill>
              </a:rPr>
              <a:t>Aula 22 - Sensor de Movimento Presença</a:t>
            </a:r>
            <a:r>
              <a:rPr lang="pt-BR" sz="1700">
                <a:solidFill>
                  <a:schemeClr val="dk2"/>
                </a:solidFill>
              </a:rPr>
              <a:t>, caracterizou este componente eletrônico, destacando a presença de infravermelho com ajustes de sensibilidade e tempo de acionamento.</a:t>
            </a:r>
            <a:endParaRPr sz="1700">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pic>
        <p:nvPicPr>
          <p:cNvPr id="105" name="Google Shape;105;p21"/>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06" name="Google Shape;106;p21"/>
          <p:cNvSpPr txBox="1"/>
          <p:nvPr/>
        </p:nvSpPr>
        <p:spPr>
          <a:xfrm>
            <a:off x="443700" y="1350650"/>
            <a:ext cx="8106300" cy="28536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Na </a:t>
            </a:r>
            <a:r>
              <a:rPr b="1" lang="pt-BR" sz="1700">
                <a:solidFill>
                  <a:schemeClr val="dk2"/>
                </a:solidFill>
              </a:rPr>
              <a:t>Aula 23 - Sensor de Som</a:t>
            </a:r>
            <a:r>
              <a:rPr lang="pt-BR" sz="1700">
                <a:solidFill>
                  <a:schemeClr val="dk2"/>
                </a:solidFill>
              </a:rPr>
              <a:t>, abordamos que ele consegue detectar ondas sonoras de um ambiente e comunicar ao Arduino para este poder controlar o acionamento de luzes, disparar avisos como alarmes em sistemas de segurança, acionar motores ou os mais diversos equipamentos eletrônicos. Programamos o sensor para captar ruídos. </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Com a </a:t>
            </a:r>
            <a:r>
              <a:rPr b="1" lang="pt-BR" sz="1700">
                <a:solidFill>
                  <a:schemeClr val="dk2"/>
                </a:solidFill>
              </a:rPr>
              <a:t>Aula 24 - Sensor de Umidade e Temperatura</a:t>
            </a:r>
            <a:r>
              <a:rPr lang="pt-BR" sz="1700">
                <a:solidFill>
                  <a:schemeClr val="dk2"/>
                </a:solidFill>
              </a:rPr>
              <a:t>, tivemos a oportunidade de desenvolver um sistema eletrônico capaz de realizar o monitoramento da temperatura e umidade do ar, utilizando o sensor DHT11 conectado a placa Arduino.</a:t>
            </a:r>
            <a:endParaRPr sz="1700">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