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499">
          <p15:clr>
            <a:srgbClr val="747775"/>
          </p15:clr>
        </p15:guide>
        <p15:guide id="2" pos="28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499"/>
        <p:guide pos="2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0516581a2a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0516581a2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e2ddfb309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e2ddfb309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516581a2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516581a2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516581a2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0516581a2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17777dae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17777dae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17777dae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17777dae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516581a2a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516581a2a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516581a2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516581a2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17777dae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17777dae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5095867a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5095867a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e2d146a48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e2d146a48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fb9806386_4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fb9806386_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5bdcfab5f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5bdcfab5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e2ddfb309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e2ddfb309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/>
        </p:nvSpPr>
        <p:spPr>
          <a:xfrm>
            <a:off x="212325" y="1577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3614" y="0"/>
            <a:ext cx="924836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a de materiais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3" name="Google Shape;3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"/>
            <a:ext cx="9144003" cy="5085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ntagem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6" name="Google Shape;3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Arduino IDE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9" name="Google Shape;3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mBlock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2" name="Google Shape;4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edback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5" name="Google Shape;4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ização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8" name="Google Shape;4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ções">
  <p:cSld name="CUSTOM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" type="secHead">
  <p:cSld name="SECTION_HEAD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624">
          <p15:clr>
            <a:srgbClr val="FA7B17"/>
          </p15:clr>
        </p15:guide>
        <p15:guide id="2" pos="283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xtualização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ltima página">
  <p:cSld name="CUSTOM_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8143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quipe">
  <p:cSld name="CUSTOM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9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"/>
            <a:ext cx="9144003" cy="508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3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blematização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"/>
            <a:ext cx="9143997" cy="508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_4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_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hyperlink" Target="https://aluno.escoladigital.pr.gov.br//sites//alunos//arquivos_restritos//files//documento//2021-04//aula41_disputa_sumos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luno.escoladigital.pr.gov.br/robotica/aulas/educacion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92685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/>
        </p:nvSpPr>
        <p:spPr>
          <a:xfrm>
            <a:off x="450000" y="750100"/>
            <a:ext cx="8280000" cy="22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Desafios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i. Que tal utilizar os desafios realizados nas aulas anteriores (Aula 39 e 40 – Robô Sumô – Programação e Treinamento I e II) para tentar melhorar a performance de seu robô no campeonato?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ii. A bateria é um elemento muito importante para garantir o bom desempenho do robô sumô, experimente outros modelos como exemplo: LiPo, NiCd, NiMh etc.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450000" y="1043000"/>
            <a:ext cx="8280000" cy="3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a. Analise seu projeto desenvolvido, de modo a atender aos requisitos para funcionamento de disputa de sumô;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b. Reflita se as seguintes situações ocorreram:  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i. Colaboração e Cooperação: você e os membros de sua equipe interagiram entre si, compartilhando ideias que promoveram a aprendizagem e o desenvolvimento deste projeto?  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ii. Pensamento Crítico e Resolução de Problemas: você conseguiu identificar os problemas, analisar informações e tomar decisões de modo a contribuir para o projeto desenvolvido?  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c. Reúna todos os componentes utilizados nesta aula e os organize novamente, junto aos demais, no kit de robótica.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29"/>
          <p:cNvGrpSpPr/>
          <p:nvPr/>
        </p:nvGrpSpPr>
        <p:grpSpPr>
          <a:xfrm>
            <a:off x="-1569078" y="1264175"/>
            <a:ext cx="5407278" cy="3147100"/>
            <a:chOff x="-1569078" y="1264175"/>
            <a:chExt cx="5407278" cy="3147100"/>
          </a:xfrm>
        </p:grpSpPr>
        <p:pic>
          <p:nvPicPr>
            <p:cNvPr id="124" name="Google Shape;124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0575" y="1264175"/>
              <a:ext cx="2342376" cy="2662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69078" y="1369675"/>
              <a:ext cx="5407278" cy="304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" name="Google Shape;126;p29"/>
          <p:cNvSpPr txBox="1"/>
          <p:nvPr>
            <p:ph idx="1" type="body"/>
          </p:nvPr>
        </p:nvSpPr>
        <p:spPr>
          <a:xfrm>
            <a:off x="2704100" y="1237063"/>
            <a:ext cx="60744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800" u="sng">
                <a:solidFill>
                  <a:schemeClr val="hlink"/>
                </a:solidFill>
                <a:hlinkClick r:id="rId5"/>
              </a:rPr>
              <a:t>Aula 41 - Disputa de Sumôs</a:t>
            </a:r>
            <a:r>
              <a:rPr lang="pt-BR" sz="1800">
                <a:solidFill>
                  <a:schemeClr val="dk2"/>
                </a:solidFill>
              </a:rPr>
              <a:t>.</a:t>
            </a:r>
            <a:r>
              <a:rPr lang="pt-BR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(Material Didático Completo em PDF)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40975" y="576925"/>
            <a:ext cx="3054374" cy="367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4275" y="1421413"/>
            <a:ext cx="2552449" cy="230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23575" y="1188700"/>
            <a:ext cx="4092273" cy="31711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3368700" y="1683238"/>
            <a:ext cx="5377800" cy="14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Realizar uma competição de sumô através de robôs autônomos;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Motivar a participação em competições de robótica.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20"/>
          <p:cNvGrpSpPr/>
          <p:nvPr/>
        </p:nvGrpSpPr>
        <p:grpSpPr>
          <a:xfrm>
            <a:off x="-144275" y="1303850"/>
            <a:ext cx="2552449" cy="3074401"/>
            <a:chOff x="-144275" y="1303850"/>
            <a:chExt cx="2552449" cy="3074401"/>
          </a:xfrm>
        </p:grpSpPr>
        <p:pic>
          <p:nvPicPr>
            <p:cNvPr id="68" name="Google Shape;68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44275" y="1421413"/>
              <a:ext cx="2552449" cy="2300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6200" y="1303850"/>
              <a:ext cx="2274578" cy="30744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20"/>
          <p:cNvSpPr txBox="1"/>
          <p:nvPr>
            <p:ph idx="1" type="body"/>
          </p:nvPr>
        </p:nvSpPr>
        <p:spPr>
          <a:xfrm>
            <a:off x="4437000" y="1237075"/>
            <a:ext cx="4293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Protótipos de robô sumô; 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arena plana;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Cabos USB;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Notebooks;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Software mBlock ou Arduino IDE.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21"/>
          <p:cNvGrpSpPr/>
          <p:nvPr/>
        </p:nvGrpSpPr>
        <p:grpSpPr>
          <a:xfrm>
            <a:off x="-160575" y="1287162"/>
            <a:ext cx="2610474" cy="3234576"/>
            <a:chOff x="-160575" y="1287162"/>
            <a:chExt cx="2610474" cy="3234576"/>
          </a:xfrm>
        </p:grpSpPr>
        <p:pic>
          <p:nvPicPr>
            <p:cNvPr id="76" name="Google Shape;76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60575" y="1595400"/>
              <a:ext cx="2610474" cy="2693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3950" y="1287162"/>
              <a:ext cx="1633799" cy="32345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21"/>
          <p:cNvSpPr txBox="1"/>
          <p:nvPr>
            <p:ph idx="1" type="body"/>
          </p:nvPr>
        </p:nvSpPr>
        <p:spPr>
          <a:xfrm>
            <a:off x="3242000" y="1121750"/>
            <a:ext cx="548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Na robótica, a luta em competições entre robôs sumô, é operada por controle remoto ou autônomos, via programação. Você está preparado (a)?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22"/>
          <p:cNvGrpSpPr/>
          <p:nvPr/>
        </p:nvGrpSpPr>
        <p:grpSpPr>
          <a:xfrm>
            <a:off x="-285762" y="1274553"/>
            <a:ext cx="2804775" cy="3110796"/>
            <a:chOff x="-285762" y="1274553"/>
            <a:chExt cx="2804775" cy="3110796"/>
          </a:xfrm>
        </p:grpSpPr>
        <p:pic>
          <p:nvPicPr>
            <p:cNvPr id="84" name="Google Shape;84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85762" y="1617825"/>
              <a:ext cx="2804775" cy="2424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9600" y="1274553"/>
              <a:ext cx="2552451" cy="31107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2839400" y="1121750"/>
            <a:ext cx="59073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Durante a competição, os robôs sumô têm como objetivo localizar e empurrar seu oponente para fora da arena, evitando danificá-lo. No caso de robôs autônomos, a programação deve prever as etapas essenciais da luta, garantindo que o robô sumô consiga realizar sozinho todas as movimentações e ataques ao oponente.  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418925" y="1090625"/>
            <a:ext cx="8311200" cy="24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 divisão das lutas é por rounds, isso possibilita aos competidores oportunidades para tentar vencer no round seguinte. Cada competição possui três rounds, sendo que cada um tem o tempo estimado de 1 minuto, podendo ser acrescentado, a critério do juiz, mais 30 segundos ao round, totalizando 1 minuto e 30 (trinta) segundos. O robô que vencer o maior número de rounds será considerado o campeão da luta.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" type="body"/>
          </p:nvPr>
        </p:nvSpPr>
        <p:spPr>
          <a:xfrm>
            <a:off x="450000" y="1528950"/>
            <a:ext cx="3615300" cy="249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Há diversas categorias de robô sumô que participam de competições. 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97" name="Google Shape;97;p24"/>
          <p:cNvSpPr txBox="1"/>
          <p:nvPr/>
        </p:nvSpPr>
        <p:spPr>
          <a:xfrm>
            <a:off x="4665963" y="1341725"/>
            <a:ext cx="366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Quadro 1- Características de categorias do robô sumô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98" name="Google Shape;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225" y="1807500"/>
            <a:ext cx="3715664" cy="30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idx="1" type="body"/>
          </p:nvPr>
        </p:nvSpPr>
        <p:spPr>
          <a:xfrm>
            <a:off x="450000" y="1528950"/>
            <a:ext cx="8296800" cy="249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Vale destacar que o bom desempenho do robô na luta depende da precisão dos equipamentos e curto tempo de resposta, esses fatores aumentam as chances de vitória sobre o oponente.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Destacamos, ainda, que haverá readequação das regras referentes às categorias do robô sumô para as disputas de robôs previstas nesta aula, com a finalidade de garantir a realização do combate, conforme os materiais desenvolvidos.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/>
        </p:nvSpPr>
        <p:spPr>
          <a:xfrm>
            <a:off x="450000" y="1235875"/>
            <a:ext cx="8280000" cy="19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Vamos a nossa competição</a:t>
            </a:r>
            <a:r>
              <a:rPr lang="pt-BR" sz="1700">
                <a:solidFill>
                  <a:schemeClr val="dk2"/>
                </a:solidFill>
              </a:rPr>
              <a:t>!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Veja os detalhes da competição na </a:t>
            </a:r>
            <a:r>
              <a:rPr b="1" lang="pt-BR" sz="1700">
                <a:solidFill>
                  <a:schemeClr val="dk2"/>
                </a:solidFill>
              </a:rPr>
              <a:t>Aula 41 - Disputa de Sumôs</a:t>
            </a:r>
            <a:r>
              <a:rPr lang="pt-BR" sz="1700">
                <a:solidFill>
                  <a:schemeClr val="dk2"/>
                </a:solidFill>
              </a:rPr>
              <a:t>, Módulo 1, disponível em: </a:t>
            </a:r>
            <a:r>
              <a:rPr lang="pt-BR" sz="1700" u="sng">
                <a:solidFill>
                  <a:schemeClr val="hlink"/>
                </a:solidFill>
                <a:hlinkClick r:id="rId3"/>
              </a:rPr>
              <a:t>Robótica Educacional</a:t>
            </a:r>
            <a:r>
              <a:rPr lang="pt-BR" sz="1700">
                <a:solidFill>
                  <a:schemeClr val="dk2"/>
                </a:solidFill>
              </a:rPr>
              <a:t>. 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