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499">
          <p15:clr>
            <a:srgbClr val="747775"/>
          </p15:clr>
        </p15:guide>
        <p15:guide id="2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99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16581a2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516581a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2ddfb309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2ddfb309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516581a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516581a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5be1e27ac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5be1e27a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5be1e27ac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e5be1e27ac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5be1e27ac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5be1e27ac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516581a2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516581a2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5095867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5095867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2d146a48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2d146a4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fb9806386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fb980638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5be1e27ac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5be1e27ac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5be1e27ac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5be1e27a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5be1e27ac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5be1e27a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5be1e27ac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5be1e27ac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luno.escoladigital.pr.gov.br/robotica/aulas/educaciona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hyperlink" Target="https://aluno.escoladigital.pr.gov.br/sites/alunos/arquivos_restritos/files/documento/2022-05/aula42_feedbacks_inventario3_robotica_educacional_m1_versao2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reate.arduino.cc/editor" TargetMode="External"/><Relationship Id="rId4" Type="http://schemas.openxmlformats.org/officeDocument/2006/relationships/hyperlink" Target="http://www.arduino.cc/en/Main/Software" TargetMode="External"/><Relationship Id="rId5" Type="http://schemas.openxmlformats.org/officeDocument/2006/relationships/hyperlink" Target="http://basenacionalcomum.mec.gov.br/images/BNCC_EI_EF_110518_versaofinal_site.pdf" TargetMode="External"/><Relationship Id="rId6" Type="http://schemas.openxmlformats.org/officeDocument/2006/relationships/hyperlink" Target="http://www.comofazerascoisas.com.br/potenciometro-o-que-e-para-que-serve-como-funciona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3Gw2dgA-H8Y" TargetMode="External"/><Relationship Id="rId4" Type="http://schemas.openxmlformats.org/officeDocument/2006/relationships/hyperlink" Target="https://mblock.makeblock.com/en-us/download/" TargetMode="External"/><Relationship Id="rId5" Type="http://schemas.openxmlformats.org/officeDocument/2006/relationships/hyperlink" Target="https://ide.mblock.cc/" TargetMode="External"/><Relationship Id="rId6" Type="http://schemas.openxmlformats.org/officeDocument/2006/relationships/hyperlink" Target="http://www.squids.com.br/arduino/index.php/hardware/componentes-eletronicos/63-led-5mm" TargetMode="External"/><Relationship Id="rId7" Type="http://schemas.openxmlformats.org/officeDocument/2006/relationships/hyperlink" Target="http://www.tinkercad.com/things?type=circuits&amp;view_mode=default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9268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/>
        </p:nvSpPr>
        <p:spPr>
          <a:xfrm>
            <a:off x="450000" y="1235875"/>
            <a:ext cx="8280000" cy="19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Inventário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Faça inventário dos componentes presentes no kit de robótica da </a:t>
            </a:r>
            <a:r>
              <a:rPr b="1" lang="pt-BR" sz="1700">
                <a:solidFill>
                  <a:schemeClr val="dk2"/>
                </a:solidFill>
              </a:rPr>
              <a:t>Aula 42 - Feedbacks + Inventário III</a:t>
            </a:r>
            <a:r>
              <a:rPr lang="pt-BR" sz="1700">
                <a:solidFill>
                  <a:schemeClr val="dk2"/>
                </a:solidFill>
              </a:rPr>
              <a:t>, Módulo 1, disponível em: </a:t>
            </a:r>
            <a:r>
              <a:rPr lang="pt-BR" sz="1700" u="sng">
                <a:solidFill>
                  <a:schemeClr val="hlink"/>
                </a:solidFill>
                <a:hlinkClick r:id="rId3"/>
              </a:rPr>
              <a:t>Robótica Educacional</a:t>
            </a:r>
            <a:r>
              <a:rPr lang="pt-BR" sz="1700">
                <a:solidFill>
                  <a:schemeClr val="dk2"/>
                </a:solidFill>
              </a:rPr>
              <a:t>. 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450000" y="1043000"/>
            <a:ext cx="8280000" cy="3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a. Durante a conferência dos elementos presentes no kit de robótica foi identificado a ausência ou diminuição de algum componente eletrônico? Caso isso tenha ocorrido, anote em uma folha de papel o(s) nome(s) do(s) componente(s) e a quantidade atual desse(s) presente no kit de robótica;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b. Organize os componentes eletrônicos presente no kit de robótica e a folha de anotações (se for o caso) na caixa plástica que o acompanha para que possa ser utilizado pelas próximas turmas deste módulo.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9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21" name="Google Shape;12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2704100" y="1237063"/>
            <a:ext cx="60744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u="sng">
                <a:solidFill>
                  <a:schemeClr val="hlink"/>
                </a:solidFill>
                <a:hlinkClick r:id="rId5"/>
              </a:rPr>
              <a:t>Aula 42 - Feedbacks + Inventário III</a:t>
            </a:r>
            <a:r>
              <a:rPr lang="pt-BR" sz="1800">
                <a:solidFill>
                  <a:schemeClr val="dk2"/>
                </a:solidFill>
              </a:rPr>
              <a:t>.</a:t>
            </a:r>
            <a:r>
              <a:rPr lang="pt-B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(Material Didático Completo em PDF)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/>
        </p:nvSpPr>
        <p:spPr>
          <a:xfrm>
            <a:off x="432000" y="123850"/>
            <a:ext cx="82800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chemeClr val="dk2"/>
                </a:solidFill>
              </a:rPr>
              <a:t>REFERÊNCIAS</a:t>
            </a:r>
            <a:endParaRPr b="1" sz="23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 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29" name="Google Shape;129;p30"/>
          <p:cNvSpPr txBox="1"/>
          <p:nvPr/>
        </p:nvSpPr>
        <p:spPr>
          <a:xfrm>
            <a:off x="473550" y="976250"/>
            <a:ext cx="8238600" cy="3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ARDUINO. Site oficial. </a:t>
            </a:r>
            <a:r>
              <a:rPr b="1" lang="pt-BR" sz="1700">
                <a:solidFill>
                  <a:schemeClr val="dk2"/>
                </a:solidFill>
              </a:rPr>
              <a:t>Ambiente de Programação do Arduino</a:t>
            </a:r>
            <a:r>
              <a:rPr lang="pt-BR" sz="1700">
                <a:solidFill>
                  <a:schemeClr val="dk2"/>
                </a:solidFill>
              </a:rPr>
              <a:t>. Disponível em: </a:t>
            </a:r>
            <a:r>
              <a:rPr lang="pt-BR" sz="1700" u="sng">
                <a:solidFill>
                  <a:schemeClr val="hlink"/>
                </a:solidFill>
                <a:hlinkClick r:id="rId3"/>
              </a:rPr>
              <a:t>https://create.arduino.cc/editor</a:t>
            </a:r>
            <a:r>
              <a:rPr lang="pt-BR" sz="1700"/>
              <a:t>. </a:t>
            </a:r>
            <a:r>
              <a:rPr lang="pt-BR" sz="1700">
                <a:solidFill>
                  <a:schemeClr val="dk2"/>
                </a:solidFill>
              </a:rPr>
              <a:t>Acesso em: 15 out. 2021.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ARDUINO. Site oficial. </a:t>
            </a:r>
            <a:r>
              <a:rPr b="1" lang="pt-BR" sz="1700">
                <a:solidFill>
                  <a:schemeClr val="dk2"/>
                </a:solidFill>
              </a:rPr>
              <a:t>Downloads.</a:t>
            </a:r>
            <a:r>
              <a:rPr lang="pt-BR" sz="1700">
                <a:solidFill>
                  <a:schemeClr val="dk2"/>
                </a:solidFill>
              </a:rPr>
              <a:t> Disponível em:</a:t>
            </a:r>
            <a:r>
              <a:rPr lang="pt-BR" sz="1700"/>
              <a:t> </a:t>
            </a:r>
            <a:r>
              <a:rPr lang="pt-BR" sz="1700" u="sng">
                <a:solidFill>
                  <a:schemeClr val="hlink"/>
                </a:solidFill>
                <a:hlinkClick r:id="rId4"/>
              </a:rPr>
              <a:t>http://www.arduino.cc/en/Main/Software</a:t>
            </a:r>
            <a:r>
              <a:rPr lang="pt-BR" sz="1700">
                <a:solidFill>
                  <a:schemeClr val="dk2"/>
                </a:solidFill>
              </a:rPr>
              <a:t>. Acesso em: 15 out. 2021.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BRASIL. Ministério da Educação. </a:t>
            </a:r>
            <a:r>
              <a:rPr b="1" lang="pt-BR" sz="1700">
                <a:solidFill>
                  <a:schemeClr val="dk2"/>
                </a:solidFill>
              </a:rPr>
              <a:t>Base Nacional Comum Curricular</a:t>
            </a:r>
            <a:r>
              <a:rPr lang="pt-BR" sz="1700">
                <a:solidFill>
                  <a:schemeClr val="dk2"/>
                </a:solidFill>
              </a:rPr>
              <a:t>. Brasília, 2018. Disponível em:</a:t>
            </a:r>
            <a:r>
              <a:rPr lang="pt-BR" sz="1700"/>
              <a:t> </a:t>
            </a:r>
            <a:r>
              <a:rPr lang="pt-BR" sz="1700" u="sng">
                <a:solidFill>
                  <a:schemeClr val="hlink"/>
                </a:solidFill>
                <a:hlinkClick r:id="rId5"/>
              </a:rPr>
              <a:t>http://basenacionalcomum.mec.gov.br/images/BNCC_EI_EF_110518_versaofinal_site.pdf</a:t>
            </a:r>
            <a:r>
              <a:rPr lang="pt-BR" sz="1700">
                <a:solidFill>
                  <a:schemeClr val="dk2"/>
                </a:solidFill>
              </a:rPr>
              <a:t>. Acesso em: 10 out. 2021.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COMO FAZER as coisas. </a:t>
            </a:r>
            <a:r>
              <a:rPr b="1" lang="pt-BR" sz="1700">
                <a:solidFill>
                  <a:schemeClr val="dk2"/>
                </a:solidFill>
              </a:rPr>
              <a:t>Potenciômetros</a:t>
            </a:r>
            <a:r>
              <a:rPr lang="pt-BR" sz="1700">
                <a:solidFill>
                  <a:schemeClr val="dk2"/>
                </a:solidFill>
              </a:rPr>
              <a:t>. Disponível em:</a:t>
            </a:r>
            <a:r>
              <a:rPr lang="pt-BR" sz="1700"/>
              <a:t> </a:t>
            </a:r>
            <a:r>
              <a:rPr lang="pt-BR" sz="1700" u="sng">
                <a:solidFill>
                  <a:schemeClr val="hlink"/>
                </a:solidFill>
                <a:hlinkClick r:id="rId6"/>
              </a:rPr>
              <a:t>www.comofazerascoisas.com.br/potenciometro-o-que-e-para-que-serve-como-funciona.html</a:t>
            </a:r>
            <a:r>
              <a:rPr lang="pt-BR" sz="1700"/>
              <a:t>. </a:t>
            </a:r>
            <a:r>
              <a:rPr lang="pt-BR" sz="1700">
                <a:solidFill>
                  <a:schemeClr val="dk2"/>
                </a:solidFill>
              </a:rPr>
              <a:t>Acesso em: 10 out. 2021.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/>
        </p:nvSpPr>
        <p:spPr>
          <a:xfrm>
            <a:off x="432000" y="123850"/>
            <a:ext cx="82800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chemeClr val="dk2"/>
                </a:solidFill>
              </a:rPr>
              <a:t>REFERÊNCIAS</a:t>
            </a:r>
            <a:endParaRPr b="1" sz="23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 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35" name="Google Shape;135;p31"/>
          <p:cNvSpPr txBox="1"/>
          <p:nvPr/>
        </p:nvSpPr>
        <p:spPr>
          <a:xfrm>
            <a:off x="473550" y="721250"/>
            <a:ext cx="8238600" cy="4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JORNAL DA GAZETA. </a:t>
            </a:r>
            <a:r>
              <a:rPr b="1" lang="pt-BR" sz="1700">
                <a:solidFill>
                  <a:schemeClr val="dk2"/>
                </a:solidFill>
              </a:rPr>
              <a:t>Campeonato de sumô entre robôs</a:t>
            </a:r>
            <a:r>
              <a:rPr lang="pt-BR" sz="1700">
                <a:solidFill>
                  <a:schemeClr val="dk2"/>
                </a:solidFill>
              </a:rPr>
              <a:t>. YouTube. Disponível em:</a:t>
            </a:r>
            <a:r>
              <a:rPr lang="pt-BR" sz="1700"/>
              <a:t> </a:t>
            </a:r>
            <a:r>
              <a:rPr lang="pt-BR" sz="1700" u="sng">
                <a:solidFill>
                  <a:schemeClr val="hlink"/>
                </a:solidFill>
                <a:hlinkClick r:id="rId3"/>
              </a:rPr>
              <a:t>https://www.youtube.com/watch?v=3Gw2dgA-H8Y</a:t>
            </a:r>
            <a:r>
              <a:rPr lang="pt-BR" sz="1700">
                <a:solidFill>
                  <a:schemeClr val="dk2"/>
                </a:solidFill>
              </a:rPr>
              <a:t>. Acesso em: 15 out. 2021.</a:t>
            </a:r>
            <a:r>
              <a:rPr lang="pt-BR" sz="1700"/>
              <a:t>  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MAKEBLOCK. mBlock. </a:t>
            </a:r>
            <a:r>
              <a:rPr b="1" lang="pt-BR" sz="1700">
                <a:solidFill>
                  <a:schemeClr val="dk2"/>
                </a:solidFill>
              </a:rPr>
              <a:t>Download mBlock</a:t>
            </a:r>
            <a:r>
              <a:rPr lang="pt-BR" sz="1700">
                <a:solidFill>
                  <a:schemeClr val="dk2"/>
                </a:solidFill>
              </a:rPr>
              <a:t>. Disponível em:</a:t>
            </a:r>
            <a:r>
              <a:rPr lang="pt-BR" sz="1700"/>
              <a:t> </a:t>
            </a:r>
            <a:r>
              <a:rPr lang="pt-BR" sz="1700" u="sng">
                <a:solidFill>
                  <a:schemeClr val="hlink"/>
                </a:solidFill>
                <a:hlinkClick r:id="rId4"/>
              </a:rPr>
              <a:t>https://mblock.makeblock.com/en-us/download/</a:t>
            </a:r>
            <a:r>
              <a:rPr lang="pt-BR" sz="1700">
                <a:solidFill>
                  <a:schemeClr val="dk2"/>
                </a:solidFill>
              </a:rPr>
              <a:t>. Acesso em: 15 out. 2021.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MAKEBLOCK. mBlock. </a:t>
            </a:r>
            <a:r>
              <a:rPr b="1" lang="pt-BR" sz="1700">
                <a:solidFill>
                  <a:schemeClr val="dk2"/>
                </a:solidFill>
              </a:rPr>
              <a:t>Programação em blocos</a:t>
            </a:r>
            <a:r>
              <a:rPr lang="pt-BR" sz="1700">
                <a:solidFill>
                  <a:schemeClr val="dk2"/>
                </a:solidFill>
              </a:rPr>
              <a:t>. Disponível em:</a:t>
            </a:r>
            <a:r>
              <a:rPr lang="pt-BR" sz="1700"/>
              <a:t> </a:t>
            </a:r>
            <a:r>
              <a:rPr lang="pt-BR" sz="1700" u="sng">
                <a:solidFill>
                  <a:schemeClr val="hlink"/>
                </a:solidFill>
                <a:hlinkClick r:id="rId5"/>
              </a:rPr>
              <a:t>https://ide.mblock.cc/</a:t>
            </a:r>
            <a:r>
              <a:rPr lang="pt-BR" sz="1700">
                <a:solidFill>
                  <a:schemeClr val="dk2"/>
                </a:solidFill>
              </a:rPr>
              <a:t>. Acesso em: 15 nov. 2021.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SQUIDS. </a:t>
            </a:r>
            <a:r>
              <a:rPr b="1" lang="pt-BR" sz="1700">
                <a:solidFill>
                  <a:schemeClr val="dk2"/>
                </a:solidFill>
              </a:rPr>
              <a:t>Arduino. Leds (Tabela)</a:t>
            </a:r>
            <a:r>
              <a:rPr lang="pt-BR" sz="1700">
                <a:solidFill>
                  <a:schemeClr val="dk2"/>
                </a:solidFill>
              </a:rPr>
              <a:t>. Disponível em:</a:t>
            </a:r>
            <a:r>
              <a:rPr lang="pt-BR" sz="1700"/>
              <a:t> </a:t>
            </a:r>
            <a:r>
              <a:rPr lang="pt-BR" sz="1700" u="sng">
                <a:solidFill>
                  <a:schemeClr val="hlink"/>
                </a:solidFill>
                <a:hlinkClick r:id="rId6"/>
              </a:rPr>
              <a:t>http://www.squids.com.br/arduino/index.php/hardware/componentes-eletronicos/63-led-5mm</a:t>
            </a:r>
            <a:r>
              <a:rPr lang="pt-BR" sz="1700">
                <a:solidFill>
                  <a:schemeClr val="dk2"/>
                </a:solidFill>
              </a:rPr>
              <a:t>. Acesso em: 10 out. 2021.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TINKERCAD. Autodesk. </a:t>
            </a:r>
            <a:r>
              <a:rPr b="1" lang="pt-BR" sz="1700">
                <a:solidFill>
                  <a:schemeClr val="dk2"/>
                </a:solidFill>
              </a:rPr>
              <a:t>Circuitos</a:t>
            </a:r>
            <a:r>
              <a:rPr lang="pt-BR" sz="1700">
                <a:solidFill>
                  <a:schemeClr val="dk2"/>
                </a:solidFill>
              </a:rPr>
              <a:t>. Disponível em:</a:t>
            </a:r>
            <a:r>
              <a:rPr lang="pt-BR" sz="1700"/>
              <a:t> </a:t>
            </a:r>
            <a:r>
              <a:rPr lang="pt-BR" sz="1700" u="sng">
                <a:solidFill>
                  <a:schemeClr val="hlink"/>
                </a:solidFill>
                <a:hlinkClick r:id="rId7"/>
              </a:rPr>
              <a:t>http://www.tinkercad.com/things?type=circuits&amp;view_mode=default</a:t>
            </a:r>
            <a:r>
              <a:rPr lang="pt-BR" sz="1700"/>
              <a:t>.</a:t>
            </a:r>
            <a:r>
              <a:rPr lang="pt-BR" sz="1700">
                <a:solidFill>
                  <a:schemeClr val="dk2"/>
                </a:solidFill>
              </a:rPr>
              <a:t> Acesso em: 30 set. 2021. </a:t>
            </a:r>
            <a:r>
              <a:rPr lang="pt-BR" sz="1700"/>
              <a:t> 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75" y="1421413"/>
            <a:ext cx="2552449" cy="2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3575" y="1188700"/>
            <a:ext cx="4092273" cy="3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3368700" y="1421425"/>
            <a:ext cx="53778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Relembrar os conteúdos das aulas de robótica trabalhados na terceira etapa do módulo 1.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Realizar o último inventário dos elementos presentes no kit de robótica utilizados neste módulo.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0"/>
          <p:cNvGrpSpPr/>
          <p:nvPr/>
        </p:nvGrpSpPr>
        <p:grpSpPr>
          <a:xfrm>
            <a:off x="-285762" y="1274553"/>
            <a:ext cx="2804775" cy="3110796"/>
            <a:chOff x="-285762" y="1274553"/>
            <a:chExt cx="2804775" cy="3110796"/>
          </a:xfrm>
        </p:grpSpPr>
        <p:pic>
          <p:nvPicPr>
            <p:cNvPr id="68" name="Google Shape;6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85762" y="1617825"/>
              <a:ext cx="2804775" cy="242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9600" y="1274553"/>
              <a:ext cx="2552451" cy="311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2839400" y="1121750"/>
            <a:ext cx="5907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você terá a oportunidade de recordar alguns conteúdos trabalhados nas aulas anteriores (de 29 a 41), trocar experiências com seus colegas sobre os projetos executados nessas e realizar o último inventário dos componentes presentes no kit de robótica utilizados neste módulo. 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418925" y="1547825"/>
            <a:ext cx="8311200" cy="24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Na Aula 29 – Sensor de Temperatura, mostramos, através de protótipo e programação, como medir a temperatura do ambiente utilizando o sensor de temperatura LM35.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Aula 30 – Sensor de Obstáculo IR, apresentou, através da programação de um LED, o funcionamento do sensor de obstáculo infravermelho, no qual, ao aproximar um objeto do sensor, o LED acendia, e ao afastar este objeto, o LED apagava.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450000" y="1452750"/>
            <a:ext cx="81540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Na Aula 31 – Controle Motor DC, utilizamos a placa Motor Shield L293D para controlar dois motores DC.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Aula 32 - Kit Chassi 2WD Robô, apresentou, a partir da montagem do Kit Chassi 2WD presente no kit de robótica, o funcionamento de um robô móvel com trajetória programável.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81" name="Google Shape;81;p22"/>
          <p:cNvSpPr txBox="1"/>
          <p:nvPr/>
        </p:nvSpPr>
        <p:spPr>
          <a:xfrm>
            <a:off x="4854075" y="1407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450000" y="1528950"/>
            <a:ext cx="82800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Na Aula 33 - Seguidor de Linha, identificamos os componentes necessários para o funcionamento do robô seguidor de linha.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Na Aula 34 – Sensor de Distância, conhecemos e programamos o sensor de distância ultrassônico HC-SR04 para medir a distância de obstáculos inseridos à sua frente.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87" name="Google Shape;87;p23"/>
          <p:cNvSpPr txBox="1"/>
          <p:nvPr/>
        </p:nvSpPr>
        <p:spPr>
          <a:xfrm>
            <a:off x="4854075" y="1407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450000" y="1528950"/>
            <a:ext cx="82800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Na Aula 35 - Sensor de Estacionamento, tivemos a oportunidade de rever o funcionamento do sensor de distância ultrassônico associado a um Buzzer passivo.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Aula 36 – Display LCD 16X2, apresentou o funcionamento do modelo de display LCD 16X2 e mostrou, através de programação desse, palavras com efeito de rolagem para a direita e esquerda.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3" name="Google Shape;93;p24"/>
          <p:cNvSpPr txBox="1"/>
          <p:nvPr/>
        </p:nvSpPr>
        <p:spPr>
          <a:xfrm>
            <a:off x="4854075" y="1407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450000" y="1528950"/>
            <a:ext cx="82968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Na Aula 37 - Trena Digital, simulamos, através de componentes eletrônicos presentes no kit de robótica, o funcionamento de uma trena digital.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Na Aula 38 - Robô Sumô [Estrutura], realizamos a montagem e a programação de um robô com finalidade de atuar numa competição denominada “Sumô de Robôs”, onde o objetivo é empurrar o adversário para fora da arena plana.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9" name="Google Shape;99;p25"/>
          <p:cNvSpPr txBox="1"/>
          <p:nvPr/>
        </p:nvSpPr>
        <p:spPr>
          <a:xfrm>
            <a:off x="4854075" y="1407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450000" y="1528950"/>
            <a:ext cx="82968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As Aulas 39 e 40, intituladas, respectivamente, Robô [Programação + Treinamento I] e Robô [Programação + Treinamento II], foram destinadas à construção da arena plana e ao treinamento do protótipo de robô sumô para o campeonato de robôs sumô na escola.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 Na Aula 41 - Disputa de Sumôs, sugerimos algumas regras utilizadas em campeonatos de robô sumô e a realização, na escola, de uma competição de sumô através de robôs autônomos.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05" name="Google Shape;105;p26"/>
          <p:cNvSpPr txBox="1"/>
          <p:nvPr/>
        </p:nvSpPr>
        <p:spPr>
          <a:xfrm>
            <a:off x="4854075" y="1407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